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63"/>
  </p:notesMasterIdLst>
  <p:sldIdLst>
    <p:sldId id="256" r:id="rId2"/>
    <p:sldId id="312" r:id="rId3"/>
    <p:sldId id="302" r:id="rId4"/>
    <p:sldId id="584" r:id="rId5"/>
    <p:sldId id="547" r:id="rId6"/>
    <p:sldId id="585" r:id="rId7"/>
    <p:sldId id="321" r:id="rId8"/>
    <p:sldId id="334" r:id="rId9"/>
    <p:sldId id="323" r:id="rId10"/>
    <p:sldId id="324" r:id="rId11"/>
    <p:sldId id="325" r:id="rId12"/>
    <p:sldId id="322" r:id="rId13"/>
    <p:sldId id="326" r:id="rId14"/>
    <p:sldId id="335" r:id="rId15"/>
    <p:sldId id="328" r:id="rId16"/>
    <p:sldId id="329" r:id="rId17"/>
    <p:sldId id="330" r:id="rId18"/>
    <p:sldId id="331" r:id="rId19"/>
    <p:sldId id="332" r:id="rId20"/>
    <p:sldId id="333" r:id="rId21"/>
    <p:sldId id="590" r:id="rId22"/>
    <p:sldId id="598" r:id="rId23"/>
    <p:sldId id="519" r:id="rId24"/>
    <p:sldId id="521" r:id="rId25"/>
    <p:sldId id="522" r:id="rId26"/>
    <p:sldId id="609" r:id="rId27"/>
    <p:sldId id="580" r:id="rId28"/>
    <p:sldId id="578" r:id="rId29"/>
    <p:sldId id="571" r:id="rId30"/>
    <p:sldId id="572" r:id="rId31"/>
    <p:sldId id="574" r:id="rId32"/>
    <p:sldId id="575" r:id="rId33"/>
    <p:sldId id="576" r:id="rId34"/>
    <p:sldId id="577" r:id="rId35"/>
    <p:sldId id="535" r:id="rId36"/>
    <p:sldId id="560" r:id="rId37"/>
    <p:sldId id="561" r:id="rId38"/>
    <p:sldId id="558" r:id="rId39"/>
    <p:sldId id="562" r:id="rId40"/>
    <p:sldId id="569" r:id="rId41"/>
    <p:sldId id="570" r:id="rId42"/>
    <p:sldId id="563" r:id="rId43"/>
    <p:sldId id="564" r:id="rId44"/>
    <p:sldId id="599" r:id="rId45"/>
    <p:sldId id="602" r:id="rId46"/>
    <p:sldId id="603" r:id="rId47"/>
    <p:sldId id="604" r:id="rId48"/>
    <p:sldId id="605" r:id="rId49"/>
    <p:sldId id="606" r:id="rId50"/>
    <p:sldId id="607" r:id="rId51"/>
    <p:sldId id="608" r:id="rId52"/>
    <p:sldId id="600" r:id="rId53"/>
    <p:sldId id="601" r:id="rId54"/>
    <p:sldId id="591" r:id="rId55"/>
    <p:sldId id="592" r:id="rId56"/>
    <p:sldId id="593" r:id="rId57"/>
    <p:sldId id="594" r:id="rId58"/>
    <p:sldId id="595" r:id="rId59"/>
    <p:sldId id="596" r:id="rId60"/>
    <p:sldId id="597" r:id="rId61"/>
    <p:sldId id="381" r:id="rId62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CC99"/>
    <a:srgbClr val="FF9900"/>
    <a:srgbClr val="0066FF"/>
    <a:srgbClr val="FF3300"/>
    <a:srgbClr val="00FF00"/>
    <a:srgbClr val="B1EAED"/>
    <a:srgbClr val="99CCFF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59" autoAdjust="0"/>
    <p:restoredTop sz="95000" autoAdjust="0"/>
  </p:normalViewPr>
  <p:slideViewPr>
    <p:cSldViewPr>
      <p:cViewPr varScale="1">
        <p:scale>
          <a:sx n="89" d="100"/>
          <a:sy n="89" d="100"/>
        </p:scale>
        <p:origin x="134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zs\Desktop\on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zs\Desktop\on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zs\Desktop\on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bar chart</a:t>
            </a:r>
            <a:endParaRPr lang="zh-CN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view3D>
      <c:rotX val="0"/>
      <c:rotY val="0"/>
      <c:depthPercent val="60"/>
      <c:rAngAx val="0"/>
      <c:perspective val="100"/>
    </c:view3D>
    <c:floor>
      <c:thickness val="0"/>
      <c:spPr>
        <a:solidFill>
          <a:schemeClr val="lt1">
            <a:lumMod val="95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accent1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1">
                  <a:lumMod val="75000"/>
                </a:schemeClr>
              </a:contourClr>
            </a:sp3d>
          </c:spPr>
          <c:invertIfNegative val="0"/>
          <c:val>
            <c:numRef>
              <c:f>Sheet1!$D$5:$G$5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43-4D38-8E93-DEE07BF71528}"/>
            </c:ext>
          </c:extLst>
        </c:ser>
        <c:ser>
          <c:idx val="1"/>
          <c:order val="1"/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2">
                  <a:lumMod val="75000"/>
                </a:schemeClr>
              </a:contourClr>
            </a:sp3d>
          </c:spPr>
          <c:invertIfNegative val="0"/>
          <c:val>
            <c:numRef>
              <c:f>Sheet1!$D$6:$G$6</c:f>
              <c:numCache>
                <c:formatCode>General</c:formatCode>
                <c:ptCount val="4"/>
                <c:pt idx="0">
                  <c:v>0.2</c:v>
                </c:pt>
                <c:pt idx="1">
                  <c:v>0.7</c:v>
                </c:pt>
                <c:pt idx="2">
                  <c:v>0.46</c:v>
                </c:pt>
                <c:pt idx="3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843-4D38-8E93-DEE07BF715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5"/>
        <c:shape val="box"/>
        <c:axId val="1105897072"/>
        <c:axId val="1105898704"/>
        <c:axId val="0"/>
      </c:bar3DChart>
      <c:catAx>
        <c:axId val="110589707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05898704"/>
        <c:crosses val="autoZero"/>
        <c:auto val="1"/>
        <c:lblAlgn val="ctr"/>
        <c:lblOffset val="100"/>
        <c:noMultiLvlLbl val="0"/>
      </c:catAx>
      <c:valAx>
        <c:axId val="1105898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058970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Pie chart</a:t>
            </a:r>
            <a:endParaRPr lang="zh-CN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AB49-4BB9-A271-66E7B4E2295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AB49-4BB9-A271-66E7B4E2295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AB49-4BB9-A271-66E7B4E2295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AB49-4BB9-A271-66E7B4E22958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val>
            <c:numRef>
              <c:f>Sheet1!$D$5:$G$5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B49-4BB9-A271-66E7B4E22958}"/>
            </c:ext>
          </c:extLst>
        </c:ser>
        <c:ser>
          <c:idx val="1"/>
          <c:order val="1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A-AB49-4BB9-A271-66E7B4E2295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C-AB49-4BB9-A271-66E7B4E2295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E-AB49-4BB9-A271-66E7B4E2295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0-AB49-4BB9-A271-66E7B4E22958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Sheet1!$D$6:$G$6</c:f>
              <c:numCache>
                <c:formatCode>General</c:formatCode>
                <c:ptCount val="4"/>
                <c:pt idx="0">
                  <c:v>0.2</c:v>
                </c:pt>
                <c:pt idx="1">
                  <c:v>0.7</c:v>
                </c:pt>
                <c:pt idx="2">
                  <c:v>0.46</c:v>
                </c:pt>
                <c:pt idx="3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AB49-4BB9-A271-66E7B4E22958}"/>
            </c:ext>
          </c:extLst>
        </c:ser>
        <c:dLbls>
          <c:dLblPos val="ctr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Line chart</a:t>
            </a:r>
            <a:endParaRPr lang="zh-CN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Sheet1!$D$5:$G$5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C19-4D2F-B5EE-81796D0D1E81}"/>
            </c:ext>
          </c:extLst>
        </c:ser>
        <c:ser>
          <c:idx val="1"/>
          <c:order val="1"/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2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Sheet1!$D$6:$G$6</c:f>
              <c:numCache>
                <c:formatCode>General</c:formatCode>
                <c:ptCount val="4"/>
                <c:pt idx="0">
                  <c:v>0.2</c:v>
                </c:pt>
                <c:pt idx="1">
                  <c:v>0.7</c:v>
                </c:pt>
                <c:pt idx="2">
                  <c:v>0.46</c:v>
                </c:pt>
                <c:pt idx="3">
                  <c:v>0.8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C19-4D2F-B5EE-81796D0D1E8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105897616"/>
        <c:axId val="1105905232"/>
      </c:lineChart>
      <c:catAx>
        <c:axId val="110589761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05905232"/>
        <c:crosses val="autoZero"/>
        <c:auto val="1"/>
        <c:lblAlgn val="ctr"/>
        <c:lblOffset val="100"/>
        <c:noMultiLvlLbl val="0"/>
      </c:catAx>
      <c:valAx>
        <c:axId val="1105905232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05897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>
      <cs:styleClr val="auto"/>
    </cs:fillRef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05T02:15:09.504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  <inkml:brush xml:id="br1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2513 3206,'154'15,"403"-18,2649-10,-2163 14,-392-20,1887-61,763 81,-3201 2,-66 2</inkml:trace>
  <inkml:trace contextRef="#ctx0" brushRef="#br0" timeOffset="2703.1239">14787 2107,'57'-2,"-2"-3,1-2,-1-2,31-10,356-100,-407 111,1 2,0 2,0 1,0 2,0 2,6 1,32-1,419 1,-430 3,-2 3,1 1,-2 5,0 1,36 16,90 29,100 17,-224-64,0 4,-1 2,-1 2,0 3,-2 3,28 18,136 90,-186-119,1 2,-2 2,1 1,-3 1,0 2,28 27,31 29,-67-62,-1 2,-1 1,0 1,-2 0,-1 1,0 2,15 26,98 230,-126-252,0 1,-1-1,-2 1,-1-1,-2 1,-1 0,-3 26,2-2,1-37,-2-1,0-1,-1 1,0 0,-2-1,1 0,-1 0,-2 0,0-1,0 0,-1 1,-9 10,-145 257,94-220,-31 8,-80 56,-120 26,33-44,-21-8,22-10,-424 87,407-126,175-34,-45 10,-1-6,0-8,-103-5,95 10,-80 15,199-28</inkml:trace>
  <inkml:trace contextRef="#ctx0" brushRef="#br0" timeOffset="4296.874">14355 1929,'42'85,"-9"3,-4 1,-4 2,-4 0,-3 2,-2 34,39 245,-9-130,-33-162,-4-1,-3 2,-3 51,-4 579,-19-478,0-76,12-82,8-74,0 1,0-1,-1 2,1-2,-1 1,1-1,-1 1,1-1,-1 1,0-1,0 1,1-1,-1 1,-1-2,2 2,-2-1,1 0,0 1,-1-2,2 2,-2-1,1-1,-1 1,1 0,-1 0,1-1,-1 1,1 0,-1-1,1 1,-2-1,2 0,-1 0,1 0,-1 0,0 0,1 0,-1 0,1 0,-1-1,-1 0,-12-6</inkml:trace>
  <inkml:trace contextRef="#ctx0" brushRef="#br1" timeOffset="79738.366">12529 3050,'-1'-6,"-1"1,0 0,0 0,-1 0,1 1,0-1,-1 1,0-1,-1 1,1 0,-1 0,1 0,-2 1,-3-3,-2-4,-309-292,-76-118,332 361,-37-34,4-4,-35-49,60 59,-5 3,-26-19,-10-13,5-5,-77-116,94 117,-57-57,33 33,-6 12,35 39,-44-86,29 37,61 91,32 41</inkml:trace>
  <inkml:trace contextRef="#ctx0" brushRef="#br1" timeOffset="83566.491">11173 3187,'16'76,"-17"-28,-3-1,0 1,-4 0,-10 36,-12 79,18-50,-41 233,49-330,-35 152,-12 131,19-49,-29 87,4-17,19-170,29-104,-2-1,-3 0,-1-1,-2-1,-3 2,-65 125,39-14,34-121,0 0,3 1,1 0,2 0,-1 30,-11 42,17-93</inkml:trace>
  <inkml:trace contextRef="#ctx0" brushRef="#br1" timeOffset="85425.841">8660 3050,'-26'-47,"-211"-335,40 54,60 97,45 87,7-4,-58-140,-46-51,74 146,34 50,-44-84,30 63,29 62,46 64,12 30</inkml:trace>
  <inkml:trace contextRef="#ctx0" brushRef="#br1" timeOffset="87628.991">7914 3246,'-32'119,"-58"66,60-131,-58 153,1-7,-30 82,-57 154,84-179,27-113,-94 180,31-72,-14-21,43-21,55-106,-6-3,-2 54,1-46,43-97</inkml:trace>
  <inkml:trace contextRef="#ctx0" brushRef="#br1" timeOffset="89503.953">5753 3128,'-32'-77,"20"56,-88-142,-97-164,14-13,22 64,-39-74,91 175,15 21,-43-80,80 128,39 75,1-1,1 0,2-1,-7-25,-48-95,22 61,-14-32,56 111</inkml:trace>
  <inkml:trace contextRef="#ctx0" brushRef="#br1" timeOffset="91582.117">3966 3148,'-27'72,"12"-41,-1 0,-1-1,-1-2,-2 1,-1-2,-22 23,6-6,-221 259,42-68,-39 55,88-110,47-48,-6-6,-48 35,-82 81,157-156,-27 15,-4-2,-36 31,114-58,35-39,10-17</inkml:trace>
  <inkml:trace contextRef="#ctx0" brushRef="#br1" timeOffset="96852.259">510 1989,'63'34,"188"144,-95-55,-66-33,-65-68,1-2,0 0,2-2,0-2,26 12,66 41,-58-22,-3 2,-2 4,5 8,-15-15,114 94,-73-60,-86-78,0-1,0 2,-1-1,1-1,0 2,0-1,-2 1,2-1,-1 0,0 1,0 0,0-1,-1 1,1-1,0 1,-1 0,1-1,-1 1,0 0,0 0,0 0,-1-1,1 1,-1 0,0-1,1 1,-1-1,-1 1,2 0,-2-1,1 0,-1 0,1 1,-1-1,1 0,-2 0,2 0,-3 1,-1 1,0 0,-1 0,1-1,-1 0,0 0,0 0,0-1,0 0,0 0,-1-1,1 1,0-1,-1-1,-4 0,-45 12,-85 37,-58 42,84-34,55-26,-2-2,0-3,-1-3,-8 0,-151 50,81-24,-48 10,45-18,113-32,2 1,0 1,0 2,1 1,0 1,-4 6,10-8,-27 19,34-23</inkml:trace>
  <inkml:trace contextRef="#ctx0" brushRef="#br1" timeOffset="98133.439">333 2087,'5'2,"-1"-1,1 2,-1-1,1 0,-1 0,1 1,-1 0,0 0,0 0,0 1,-1-1,1 1,-1 0,0 0,0 1,0-2,0 2,-1-1,1 1,-2 0,1 0,0 0,0 4,2 1,49 184,-42-124,-4 2,-2 0,-5-1,-3 24,1 20,-17 147,-2-17,1-55,1-24,-5-131,13-30</inkml:trace>
  <inkml:trace contextRef="#ctx0" brushRef="#br1" timeOffset="99102.259">490 2813,'449'0,"-221"29,-140-14,542 61,-593-72,-12 1</inkml:trace>
  <inkml:trace contextRef="#ctx0" brushRef="#br1" timeOffset="100024.118">627 3108,'671'-1,"-562"-8,-75 6,1 0,-2 1,2 2,-1 2,0 1,3 1,-27 0,-9-1</inkml:trace>
  <inkml:trace contextRef="#ctx0" brushRef="#br1" timeOffset="100774.091">765 3402,'6'-3,"17"-5,17-1,11-2,11-2,2 0,-7 2,-10 6,-10 0,-10 3</inkml:trace>
  <inkml:trace contextRef="#ctx0" brushRef="#br1" timeOffset="101821.01">666 2460,'4'3,"4"2,1 2,2 1,2-1,3-2,12-2,11-1,2 2,-2 0,-8 4,-6 0,-4-2,-2-1,-1-2,4-1,0-2,-3 0</inkml:trace>
  <inkml:trace contextRef="#ctx0" brushRef="#br1" timeOffset="103617.885">490 3343,'4'0,"3"0,5 0,3 0,3 0,2 0,0 0,0 0,1-4,0 0,-1 1,-1-1,-2 2</inkml:trace>
  <inkml:trace contextRef="#ctx0" brushRef="#br1" timeOffset="107774.135">4202 398,'-27'-60,"4"21,-69-189,68 169,19 47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1T13:02:31.594"/>
    </inkml:context>
    <inkml:brush xml:id="br0">
      <inkml:brushProperty name="width" value="0.35" units="cm"/>
      <inkml:brushProperty name="height" value="0.35" units="cm"/>
      <inkml:brushProperty name="color" value="#33CCFF"/>
      <inkml:brushProperty name="ignorePressure" value="1"/>
    </inkml:brush>
  </inkml:definitions>
  <inkml:trace contextRef="#ctx0" brushRef="#br0">2784 27,'-145'-27,"120"27,0 1,1 1,-1 1,1 1,0 1,0 1,0 1,1 1,0 1,-18 10,-19 6,-107 15,-28 12,4 31,-48 49,198-108,2 2,0 1,2 2,2 1,-5 7,-155 152,119-100,3 4,-53 90,-302 517,403-660,4-8,1 1,2 1,1 0,2 2,1 0,1 2,-164 582,157-523,5 2,4 0,4 0,5 1,6 49,-3-86,1-43,1 0,1 0,0-1,2 0,0 0,1 0,1 0,1-1,0-1,2 0,0 0,0 0,2-2,0 0,1 0,0-1,1-1,0 0,17 10,-14-9,1-1,0 0,1-2,0 0,0-1,2-1,-1-1,1-1,0-1,0-1,1 0,-1-2,1-1,6-1,34-1,-1-3,1-2,-1-3,46-14,102-11,12-63,-130 60,-1-3,-2-5,31-23,170-146,-207 145,-3-3,-3-5,-3-2,-4-4,-3-2,19-37,80-137,85-116,-39-35,-115 197,-33-1,54-303,-108 153,-11 351,0 1,0-1,-1 0,-1 1,0-1,0 1,-1 0,-1 0,0 0,0 1,-1 0,0 0,-1 0,0 1,-1 0,0 0,0 1,-1 0,0 0,0 1,-1 0,1 1,-9-4,-8-5,-2 2,0 0,-1 2,0 1,0 2,-1 0,0 2,-8 1,-139-24,-74 30,217-1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05T02:15:09.504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  <inkml:brush xml:id="br1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2513 3206,'154'15,"403"-18,2649-10,-2163 14,-392-20,1887-61,763 81,-3201 2,-66 2</inkml:trace>
  <inkml:trace contextRef="#ctx0" brushRef="#br0" timeOffset="2703.1239">14787 2107,'57'-2,"-2"-3,1-2,-1-2,31-10,356-100,-407 111,1 2,0 2,0 1,0 2,0 2,6 1,32-1,419 1,-430 3,-2 3,1 1,-2 5,0 1,36 16,90 29,100 17,-224-64,0 4,-1 2,-1 2,0 3,-2 3,28 18,136 90,-186-119,1 2,-2 2,1 1,-3 1,0 2,28 27,31 29,-67-62,-1 2,-1 1,0 1,-2 0,-1 1,0 2,15 26,98 230,-126-252,0 1,-1-1,-2 1,-1-1,-2 1,-1 0,-3 26,2-2,1-37,-2-1,0-1,-1 1,0 0,-2-1,1 0,-1 0,-2 0,0-1,0 0,-1 1,-9 10,-145 257,94-220,-31 8,-80 56,-120 26,33-44,-21-8,22-10,-424 87,407-126,175-34,-45 10,-1-6,0-8,-103-5,95 10,-80 15,199-28</inkml:trace>
  <inkml:trace contextRef="#ctx0" brushRef="#br0" timeOffset="4296.874">14355 1929,'42'85,"-9"3,-4 1,-4 2,-4 0,-3 2,-2 34,39 245,-9-130,-33-162,-4-1,-3 2,-3 51,-4 579,-19-478,0-76,12-82,8-74,0 1,0-1,-1 2,1-2,-1 1,1-1,-1 1,1-1,-1 1,0-1,0 1,1-1,-1 1,-1-2,2 2,-2-1,1 0,0 1,-1-2,2 2,-2-1,1-1,-1 1,1 0,-1 0,1-1,-1 1,1 0,-1-1,1 1,-2-1,2 0,-1 0,1 0,-1 0,0 0,1 0,-1 0,1 0,-1-1,-1 0,-12-6</inkml:trace>
  <inkml:trace contextRef="#ctx0" brushRef="#br1" timeOffset="79738.366">12529 3050,'-1'-6,"-1"1,0 0,0 0,-1 0,1 1,0-1,-1 1,0-1,-1 1,1 0,-1 0,1 0,-2 1,-3-3,-2-4,-309-292,-76-118,332 361,-37-34,4-4,-35-49,60 59,-5 3,-26-19,-10-13,5-5,-77-116,94 117,-57-57,33 33,-6 12,35 39,-44-86,29 37,61 91,32 41</inkml:trace>
  <inkml:trace contextRef="#ctx0" brushRef="#br1" timeOffset="83566.491">11173 3187,'16'76,"-17"-28,-3-1,0 1,-4 0,-10 36,-12 79,18-50,-41 233,49-330,-35 152,-12 131,19-49,-29 87,4-17,19-170,29-104,-2-1,-3 0,-1-1,-2-1,-3 2,-65 125,39-14,34-121,0 0,3 1,1 0,2 0,-1 30,-11 42,17-93</inkml:trace>
  <inkml:trace contextRef="#ctx0" brushRef="#br1" timeOffset="85425.841">8660 3050,'-26'-47,"-211"-335,40 54,60 97,45 87,7-4,-58-140,-46-51,74 146,34 50,-44-84,30 63,29 62,46 64,12 30</inkml:trace>
  <inkml:trace contextRef="#ctx0" brushRef="#br1" timeOffset="87628.991">7914 3246,'-32'119,"-58"66,60-131,-58 153,1-7,-30 82,-57 154,84-179,27-113,-94 180,31-72,-14-21,43-21,55-106,-6-3,-2 54,1-46,43-97</inkml:trace>
  <inkml:trace contextRef="#ctx0" brushRef="#br1" timeOffset="89503.953">5753 3128,'-32'-77,"20"56,-88-142,-97-164,14-13,22 64,-39-74,91 175,15 21,-43-80,80 128,39 75,1-1,1 0,2-1,-7-25,-48-95,22 61,-14-32,56 111</inkml:trace>
  <inkml:trace contextRef="#ctx0" brushRef="#br1" timeOffset="91582.117">3966 3148,'-27'72,"12"-41,-1 0,-1-1,-1-2,-2 1,-1-2,-22 23,6-6,-221 259,42-68,-39 55,88-110,47-48,-6-6,-48 35,-82 81,157-156,-27 15,-4-2,-36 31,114-58,35-39,10-17</inkml:trace>
  <inkml:trace contextRef="#ctx0" brushRef="#br1" timeOffset="96852.259">510 1989,'63'34,"188"144,-95-55,-66-33,-65-68,1-2,0 0,2-2,0-2,26 12,66 41,-58-22,-3 2,-2 4,5 8,-15-15,114 94,-73-60,-86-78,0-1,0 2,-1-1,1-1,0 2,0-1,-2 1,2-1,-1 0,0 1,0 0,0-1,-1 1,1-1,0 1,-1 0,1-1,-1 1,0 0,0 0,0 0,-1-1,1 1,-1 0,0-1,1 1,-1-1,-1 1,2 0,-2-1,1 0,-1 0,1 1,-1-1,1 0,-2 0,2 0,-3 1,-1 1,0 0,-1 0,1-1,-1 0,0 0,0 0,0-1,0 0,0 0,-1-1,1 1,0-1,-1-1,-4 0,-45 12,-85 37,-58 42,84-34,55-26,-2-2,0-3,-1-3,-8 0,-151 50,81-24,-48 10,45-18,113-32,2 1,0 1,0 2,1 1,0 1,-4 6,10-8,-27 19,34-23</inkml:trace>
  <inkml:trace contextRef="#ctx0" brushRef="#br1" timeOffset="98133.439">333 2087,'5'2,"-1"-1,1 2,-1-1,1 0,-1 0,1 1,-1 0,0 0,0 0,0 1,-1-1,1 1,-1 0,0 0,0 1,0-2,0 2,-1-1,1 1,-2 0,1 0,0 0,0 4,2 1,49 184,-42-124,-4 2,-2 0,-5-1,-3 24,1 20,-17 147,-2-17,1-55,1-24,-5-131,13-30</inkml:trace>
  <inkml:trace contextRef="#ctx0" brushRef="#br1" timeOffset="99102.259">490 2813,'449'0,"-221"29,-140-14,542 61,-593-72,-12 1</inkml:trace>
  <inkml:trace contextRef="#ctx0" brushRef="#br1" timeOffset="100024.118">627 3108,'671'-1,"-562"-8,-75 6,1 0,-2 1,2 2,-1 2,0 1,3 1,-27 0,-9-1</inkml:trace>
  <inkml:trace contextRef="#ctx0" brushRef="#br1" timeOffset="100774.091">765 3402,'6'-3,"17"-5,17-1,11-2,11-2,2 0,-7 2,-10 6,-10 0,-10 3</inkml:trace>
  <inkml:trace contextRef="#ctx0" brushRef="#br1" timeOffset="101821.01">666 2460,'4'3,"4"2,1 2,2 1,2-1,3-2,12-2,11-1,2 2,-2 0,-8 4,-6 0,-4-2,-2-1,-1-2,4-1,0-2,-3 0</inkml:trace>
  <inkml:trace contextRef="#ctx0" brushRef="#br1" timeOffset="103617.885">490 3343,'4'0,"3"0,5 0,3 0,3 0,2 0,0 0,0 0,1-4,0 0,-1 1,-1-1,-2 2</inkml:trace>
  <inkml:trace contextRef="#ctx0" brushRef="#br1" timeOffset="107774.135">4202 398,'-27'-60,"4"21,-69-189,68 169,19 47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2T14:17:22.782"/>
    </inkml:context>
    <inkml:brush xml:id="br0">
      <inkml:brushProperty name="width" value="0.35" units="cm"/>
      <inkml:brushProperty name="height" value="0.35" units="cm"/>
      <inkml:brushProperty name="color" value="#33CCFF"/>
      <inkml:brushProperty name="ignorePressure" value="1"/>
    </inkml:brush>
  </inkml:definitions>
  <inkml:trace contextRef="#ctx0" brushRef="#br0">1350 12,'-70'-12,"58"12,0 0,0 1,0 1,0 0,1 0,-1 1,0 0,1 0,0 1,-9 5,-9 3,-52 6,-13 5,1 15,-23 22,96-49,1 1,0 0,1 1,1 1,-2 3,-76 69,58-46,2 3,-26 40,-146 236,195-301,1-4,2 1,0 1,1-1,0 2,2-1,-1 1,-78 266,75-239,3 1,1 0,3 0,2 0,3 23,-2-39,1-20,1 0,0 0,0 0,1 0,0-1,0 1,1 0,0-1,1-1,0 1,0 0,1 0,0-2,0 1,1 0,0 0,0-2,0 1,9 5,-8-5,2 0,-1 0,1-1,-1 0,1 0,1-1,-1-1,0 0,1 0,0 0,0-1,-1-1,2 0,2 0,16-1,0-2,1 0,-1-2,22-6,50-5,5-28,-62 26,-1-1,-1-2,15-10,84-67,-102 66,-1-1,-2-3,-1 0,-2-3,-2 0,10-17,38-62,42-54,-19-15,-56 90,-16-1,26-138,-52 70,-6 159,1 1,-1 0,0-1,0 1,-1 0,1 0,-1 0,-1 0,1 0,0 0,-1 1,0-1,-1 1,1 0,-1-1,0 1,0 1,0-1,0 0,-1 1,0 0,1 0,-5-1,-3-3,-2 1,1 0,-1 1,-1 1,1 0,0 0,-1 2,-3-1,-68-10,-35 13,104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28EF14E8-2EF3-408D-ACED-6D06554E2CF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214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9144677" cy="6858000"/>
          </a:xfrm>
        </p:grpSpPr>
        <p:pic>
          <p:nvPicPr>
            <p:cNvPr id="5" name="Picture 7" descr="SD-PanelTitle-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7" name="Picture 11" descr="HDRibbonTitle-UniformTri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8"/>
            <a:stretch>
              <a:fillRect/>
            </a:stretch>
          </p:blipFill>
          <p:spPr bwMode="auto">
            <a:xfrm>
              <a:off x="0" y="3128434"/>
              <a:ext cx="1664208" cy="612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2" descr="HDRibbonTitle-UniformTri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8"/>
            <a:stretch>
              <a:fillRect/>
            </a:stretch>
          </p:blipFill>
          <p:spPr bwMode="auto">
            <a:xfrm>
              <a:off x="7480469" y="3128434"/>
              <a:ext cx="1664208" cy="612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9" name="Straight Connector 14"/>
          <p:cNvCxnSpPr/>
          <p:nvPr/>
        </p:nvCxnSpPr>
        <p:spPr>
          <a:xfrm>
            <a:off x="2019300" y="3471863"/>
            <a:ext cx="511333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838" y="5054600"/>
            <a:ext cx="673100" cy="2794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2463" y="5054600"/>
            <a:ext cx="4064000" cy="2794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6725" y="5054600"/>
            <a:ext cx="414338" cy="2794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ACC345-8616-41EF-9DB3-1ABAA0091EB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5947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ACF52D-E520-4F90-BD23-4C3DF4CE239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3916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4"/>
          <p:cNvCxnSpPr/>
          <p:nvPr/>
        </p:nvCxnSpPr>
        <p:spPr>
          <a:xfrm>
            <a:off x="1277938" y="4140200"/>
            <a:ext cx="660717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>
            <a:normAutofit/>
          </a:bodyPr>
          <a:lstStyle>
            <a:lvl1pPr algn="ctr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A4ED99-A095-4F0B-B0C1-FD25D229D4A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9399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/>
          <p:cNvSpPr txBox="1">
            <a:spLocks noChangeArrowheads="1"/>
          </p:cNvSpPr>
          <p:nvPr/>
        </p:nvSpPr>
        <p:spPr bwMode="auto">
          <a:xfrm>
            <a:off x="849313" y="904875"/>
            <a:ext cx="4572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7200"/>
              <a:t>“</a:t>
            </a:r>
          </a:p>
        </p:txBody>
      </p:sp>
      <p:sp>
        <p:nvSpPr>
          <p:cNvPr id="6" name="TextBox 14"/>
          <p:cNvSpPr txBox="1">
            <a:spLocks noChangeArrowheads="1"/>
          </p:cNvSpPr>
          <p:nvPr/>
        </p:nvSpPr>
        <p:spPr bwMode="auto">
          <a:xfrm>
            <a:off x="7634288" y="2827338"/>
            <a:ext cx="4572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defRPr/>
            </a:pPr>
            <a:r>
              <a:rPr lang="en-US" altLang="zh-CN" sz="7200"/>
              <a:t>”</a:t>
            </a:r>
          </a:p>
        </p:txBody>
      </p:sp>
      <p:cxnSp>
        <p:nvCxnSpPr>
          <p:cNvPr id="7" name="Straight Connector 18"/>
          <p:cNvCxnSpPr/>
          <p:nvPr/>
        </p:nvCxnSpPr>
        <p:spPr>
          <a:xfrm>
            <a:off x="1277938" y="4140200"/>
            <a:ext cx="659606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7ACF26-2938-4ADC-AA15-035F737AE11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0826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E477E8-5A6B-4AE2-96C3-F5B6D8FDAD5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617866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1"/>
          <p:cNvSpPr txBox="1">
            <a:spLocks noChangeArrowheads="1"/>
          </p:cNvSpPr>
          <p:nvPr/>
        </p:nvSpPr>
        <p:spPr bwMode="auto">
          <a:xfrm>
            <a:off x="877888" y="896938"/>
            <a:ext cx="457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8000"/>
              <a:t>“</a:t>
            </a: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650163" y="2608263"/>
            <a:ext cx="457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defRPr/>
            </a:pPr>
            <a:r>
              <a:rPr lang="en-US" altLang="zh-CN" sz="8000"/>
              <a:t>”</a:t>
            </a:r>
          </a:p>
        </p:txBody>
      </p:sp>
      <p:cxnSp>
        <p:nvCxnSpPr>
          <p:cNvPr id="7" name="Straight Connector 25"/>
          <p:cNvCxnSpPr/>
          <p:nvPr/>
        </p:nvCxnSpPr>
        <p:spPr>
          <a:xfrm>
            <a:off x="1277938" y="3429000"/>
            <a:ext cx="659606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B4570E-1707-4465-B9CC-15D3C1BB2C3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04661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4"/>
          <p:cNvCxnSpPr/>
          <p:nvPr/>
        </p:nvCxnSpPr>
        <p:spPr>
          <a:xfrm>
            <a:off x="1277938" y="3429000"/>
            <a:ext cx="660717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rtlCol="0">
            <a:normAutofit/>
          </a:bodyPr>
          <a:lstStyle>
            <a:lvl1pPr>
              <a:defRPr lang="en-US" sz="3200" b="0" dirty="0"/>
            </a:lvl1pPr>
          </a:lstStyle>
          <a:p>
            <a:pPr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5B8521-D749-45C4-9960-2ADAABA9524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16688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3"/>
          <p:cNvCxnSpPr/>
          <p:nvPr/>
        </p:nvCxnSpPr>
        <p:spPr>
          <a:xfrm>
            <a:off x="1277938" y="2354263"/>
            <a:ext cx="660717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C48824-9B8E-4053-8A2D-E1E74362960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2396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3"/>
          <p:cNvCxnSpPr/>
          <p:nvPr/>
        </p:nvCxnSpPr>
        <p:spPr>
          <a:xfrm>
            <a:off x="6245225" y="906463"/>
            <a:ext cx="0" cy="4968875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9EE7C7-D5D3-417A-AB83-1C9DC2927C8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57728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0570706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1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9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03229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6"/>
          <p:cNvCxnSpPr/>
          <p:nvPr/>
        </p:nvCxnSpPr>
        <p:spPr>
          <a:xfrm>
            <a:off x="1277938" y="2355850"/>
            <a:ext cx="659606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64AE0E-2039-49DA-A85E-1EA5EA3DB46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8046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0"/>
          <p:cNvCxnSpPr/>
          <p:nvPr/>
        </p:nvCxnSpPr>
        <p:spPr>
          <a:xfrm>
            <a:off x="1277938" y="3598863"/>
            <a:ext cx="659606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6C32B0-74B3-4199-882D-CE2F6B3F78E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4127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7"/>
          <p:cNvCxnSpPr/>
          <p:nvPr/>
        </p:nvCxnSpPr>
        <p:spPr>
          <a:xfrm>
            <a:off x="1277938" y="2355850"/>
            <a:ext cx="659606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7594CC-BCAF-41AA-AEAC-E773A020DDE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7909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40"/>
          <p:cNvCxnSpPr/>
          <p:nvPr/>
        </p:nvCxnSpPr>
        <p:spPr>
          <a:xfrm>
            <a:off x="1277938" y="2354263"/>
            <a:ext cx="659606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BA0CC4-DE6B-4516-B957-8A1D232A56A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1519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13"/>
          <p:cNvCxnSpPr/>
          <p:nvPr/>
        </p:nvCxnSpPr>
        <p:spPr>
          <a:xfrm>
            <a:off x="1277938" y="2354263"/>
            <a:ext cx="659606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1299F6-A840-45BD-ADC2-273275D2EA6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94963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AE2237-29CB-4A59-9DC6-0CE403D55F6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4523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5"/>
          <p:cNvCxnSpPr/>
          <p:nvPr/>
        </p:nvCxnSpPr>
        <p:spPr>
          <a:xfrm>
            <a:off x="1277938" y="2913063"/>
            <a:ext cx="23336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04BB73-A2BF-4195-BDA1-0101460757C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695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715BD4-B39B-4471-A568-3AFC25875D7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1748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6"/>
          <p:cNvGrpSpPr>
            <a:grpSpLocks/>
          </p:cNvGrpSpPr>
          <p:nvPr/>
        </p:nvGrpSpPr>
        <p:grpSpPr bwMode="auto">
          <a:xfrm>
            <a:off x="0" y="0"/>
            <a:ext cx="9151938" cy="6858000"/>
            <a:chOff x="0" y="0"/>
            <a:chExt cx="9152467" cy="6858000"/>
          </a:xfrm>
        </p:grpSpPr>
        <p:pic>
          <p:nvPicPr>
            <p:cNvPr id="1032" name="Picture 7" descr="SD-PanelContent.png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36" name="Picture 9" descr="HDRibbonContent-UniformTrim.png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14240"/>
            <a:stretch>
              <a:fillRect/>
            </a:stretch>
          </p:blipFill>
          <p:spPr bwMode="auto">
            <a:xfrm>
              <a:off x="0" y="3128434"/>
              <a:ext cx="685800" cy="606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7" name="Picture 10" descr="HDRibbonContent-UniformTrim.png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14240"/>
            <a:stretch>
              <a:fillRect/>
            </a:stretch>
          </p:blipFill>
          <p:spPr bwMode="auto">
            <a:xfrm>
              <a:off x="8466667" y="3128434"/>
              <a:ext cx="685800" cy="606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1176338" y="915988"/>
            <a:ext cx="6799262" cy="130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76338" y="2490788"/>
            <a:ext cx="6799262" cy="344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350" y="5961063"/>
            <a:ext cx="114935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338" y="5961063"/>
            <a:ext cx="51054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313" y="5961063"/>
            <a:ext cx="39528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fld id="{6390A0AD-5104-4CE2-BA05-D5680043AEE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  <p:sldLayoutId id="2147484026" r:id="rId7"/>
    <p:sldLayoutId id="2147484036" r:id="rId8"/>
    <p:sldLayoutId id="2147484027" r:id="rId9"/>
    <p:sldLayoutId id="2147484028" r:id="rId10"/>
    <p:sldLayoutId id="2147484037" r:id="rId11"/>
    <p:sldLayoutId id="2147484038" r:id="rId12"/>
    <p:sldLayoutId id="2147484029" r:id="rId13"/>
    <p:sldLayoutId id="2147484039" r:id="rId14"/>
    <p:sldLayoutId id="2147484040" r:id="rId15"/>
    <p:sldLayoutId id="2147484041" r:id="rId16"/>
    <p:sldLayoutId id="2147484042" r:id="rId17"/>
    <p:sldLayoutId id="2147484043" r:id="rId18"/>
    <p:sldLayoutId id="2147484044" r:id="rId19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000" kern="1200">
          <a:ln w="3175" cmpd="sng">
            <a:noFill/>
          </a:ln>
          <a:solidFill>
            <a:srgbClr val="262626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262626"/>
          </a:solidFill>
          <a:latin typeface="Garamond" panose="02020404030301010803" pitchFamily="18" charset="0"/>
          <a:ea typeface="方正舒体" panose="02010601030101010101" pitchFamily="2" charset="-122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262626"/>
          </a:solidFill>
          <a:latin typeface="Garamond" panose="02020404030301010803" pitchFamily="18" charset="0"/>
          <a:ea typeface="方正舒体" panose="02010601030101010101" pitchFamily="2" charset="-122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262626"/>
          </a:solidFill>
          <a:latin typeface="Garamond" panose="02020404030301010803" pitchFamily="18" charset="0"/>
          <a:ea typeface="方正舒体" panose="02010601030101010101" pitchFamily="2" charset="-122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262626"/>
          </a:solidFill>
          <a:latin typeface="Garamond" panose="02020404030301010803" pitchFamily="18" charset="0"/>
          <a:ea typeface="方正舒体" panose="02010601030101010101" pitchFamily="2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0" fontAlgn="base" hangingPunct="0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 pitchFamily="34" charset="0"/>
        <a:buChar char="•"/>
        <a:defRPr sz="2400" kern="1200">
          <a:solidFill>
            <a:srgbClr val="262626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 pitchFamily="34" charset="0"/>
        <a:buChar char="•"/>
        <a:defRPr sz="2000" kern="1200">
          <a:solidFill>
            <a:srgbClr val="262626"/>
          </a:solidFill>
          <a:latin typeface="+mn-lt"/>
          <a:ea typeface="+mn-ea"/>
          <a:cs typeface="+mn-cs"/>
        </a:defRPr>
      </a:lvl2pPr>
      <a:lvl3pPr marL="1200150" indent="-285750" algn="l" defTabSz="457200" rtl="0" eaLnBrk="0" fontAlgn="base" hangingPunct="0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 pitchFamily="34" charset="0"/>
        <a:buChar char="•"/>
        <a:defRPr kern="1200">
          <a:solidFill>
            <a:srgbClr val="262626"/>
          </a:solidFill>
          <a:latin typeface="+mn-lt"/>
          <a:ea typeface="+mn-ea"/>
          <a:cs typeface="+mn-cs"/>
        </a:defRPr>
      </a:lvl3pPr>
      <a:lvl4pPr marL="1543050" indent="-171450" algn="l" defTabSz="457200" rtl="0" eaLnBrk="0" fontAlgn="base" hangingPunct="0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 pitchFamily="34" charset="0"/>
        <a:buChar char="•"/>
        <a:defRPr sz="1600" kern="1200">
          <a:solidFill>
            <a:srgbClr val="262626"/>
          </a:solidFill>
          <a:latin typeface="+mn-lt"/>
          <a:ea typeface="+mn-ea"/>
          <a:cs typeface="+mn-cs"/>
        </a:defRPr>
      </a:lvl4pPr>
      <a:lvl5pPr marL="2000250" indent="-171450" algn="l" defTabSz="457200" rtl="0" eaLnBrk="0" fontAlgn="base" hangingPunct="0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 pitchFamily="34" charset="0"/>
        <a:buChar char="•"/>
        <a:defRPr sz="1400" kern="1200">
          <a:solidFill>
            <a:srgbClr val="262626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customXml" Target="../ink/ink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0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customXml" Target="../ink/ink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1"/>
          <p:cNvSpPr txBox="1">
            <a:spLocks noChangeArrowheads="1"/>
          </p:cNvSpPr>
          <p:nvPr/>
        </p:nvSpPr>
        <p:spPr bwMode="auto">
          <a:xfrm>
            <a:off x="5796136" y="4149080"/>
            <a:ext cx="10080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黄作胜</a:t>
            </a:r>
          </a:p>
        </p:txBody>
      </p:sp>
      <p:sp>
        <p:nvSpPr>
          <p:cNvPr id="16387" name="标题 3"/>
          <p:cNvSpPr>
            <a:spLocks noGrp="1"/>
          </p:cNvSpPr>
          <p:nvPr>
            <p:ph type="ctrTitle"/>
          </p:nvPr>
        </p:nvSpPr>
        <p:spPr>
          <a:xfrm>
            <a:off x="1763713" y="1844675"/>
            <a:ext cx="5689600" cy="1473200"/>
          </a:xfrm>
        </p:spPr>
        <p:txBody>
          <a:bodyPr/>
          <a:lstStyle/>
          <a:p>
            <a:pPr eaLnBrk="1" hangingPunct="1"/>
            <a:r>
              <a:rPr lang="en-US" altLang="zh-CN" b="1" dirty="0" smtClean="0">
                <a:ln>
                  <a:noFill/>
                </a:ln>
                <a:latin typeface="Adobe 黑体 Std R" panose="020B0400000000000000" pitchFamily="34" charset="-122"/>
                <a:ea typeface="Adobe 黑体 Std R" panose="020B0400000000000000" pitchFamily="34" charset="-122"/>
              </a:rPr>
              <a:t>Ch5 </a:t>
            </a:r>
            <a:r>
              <a:rPr lang="zh-CN" altLang="en-US" b="1" dirty="0" smtClean="0">
                <a:ln>
                  <a:noFill/>
                </a:ln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软件</a:t>
            </a:r>
            <a:r>
              <a:rPr lang="zh-CN" altLang="en-US" b="1" dirty="0">
                <a:ln>
                  <a:noFill/>
                </a:ln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的设计及模块化</a:t>
            </a:r>
            <a:r>
              <a:rPr lang="zh-CN" altLang="en-US" b="1" dirty="0" smtClean="0">
                <a:ln>
                  <a:noFill/>
                </a:ln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思维</a:t>
            </a:r>
            <a:endParaRPr lang="zh-CN" altLang="en-US" b="1" dirty="0">
              <a:ln>
                <a:noFill/>
              </a:ln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Picture</a:t>
            </a:r>
            <a:r>
              <a:rPr lang="zh-CN" altLang="en-US" b="1" i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：</a:t>
            </a:r>
            <a:r>
              <a:rPr lang="en-US" altLang="zh-CN" b="1" i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Painting &amp; Drawing</a:t>
            </a:r>
            <a:endParaRPr lang="zh-CN" altLang="en-US" b="1" i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B8FF28B-0A53-4A9B-9C7D-0D58BF6177EF}"/>
              </a:ext>
            </a:extLst>
          </p:cNvPr>
          <p:cNvGrpSpPr/>
          <p:nvPr/>
        </p:nvGrpSpPr>
        <p:grpSpPr>
          <a:xfrm>
            <a:off x="2123728" y="2564904"/>
            <a:ext cx="5360730" cy="2961201"/>
            <a:chOff x="1691680" y="2636912"/>
            <a:chExt cx="5360730" cy="2961201"/>
          </a:xfrm>
        </p:grpSpPr>
        <p:pic>
          <p:nvPicPr>
            <p:cNvPr id="3076" name="Picture 4" descr="https://timgsa.baidu.com/timg?image&amp;quality=80&amp;size=b9999_10000&amp;sec=1493552316560&amp;di=7775a270894ca387e3970fa564b18462&amp;imgtype=0&amp;src=http%3A%2F%2Fpic2.itiexue.net%2Fpics%2F2010_4_1_14299_10914299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920" y="2636912"/>
              <a:ext cx="3200490" cy="2961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1680" y="2636912"/>
              <a:ext cx="2268252" cy="2961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923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also </a:t>
            </a:r>
            <a:r>
              <a:rPr lang="en-US" altLang="zh-CN" b="1" i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Image</a:t>
            </a:r>
            <a:endParaRPr lang="zh-CN" altLang="en-US" b="1" i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D44DDAD-4DBB-415D-B7EC-10864F5D6D7F}"/>
              </a:ext>
            </a:extLst>
          </p:cNvPr>
          <p:cNvGrpSpPr/>
          <p:nvPr/>
        </p:nvGrpSpPr>
        <p:grpSpPr>
          <a:xfrm>
            <a:off x="971601" y="2564904"/>
            <a:ext cx="7128792" cy="2808312"/>
            <a:chOff x="885489" y="2511544"/>
            <a:chExt cx="7445329" cy="227840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98369" y="2521700"/>
              <a:ext cx="4032449" cy="2268252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5489" y="2511544"/>
              <a:ext cx="3412880" cy="22682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678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图片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b="1" i="1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Image</a:t>
            </a:r>
            <a:r>
              <a:rPr lang="zh-CN" altLang="en-US" sz="2800" b="1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 </a:t>
            </a:r>
            <a:r>
              <a:rPr lang="zh-CN" altLang="en-US" sz="2800" b="1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使用范围被缩小了</a:t>
            </a:r>
            <a:endParaRPr lang="en-US" altLang="zh-CN" sz="2800" b="1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684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简单关系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25D5EE5-ADA3-419D-B7A5-B3725570D86D}"/>
              </a:ext>
            </a:extLst>
          </p:cNvPr>
          <p:cNvGrpSpPr/>
          <p:nvPr/>
        </p:nvGrpSpPr>
        <p:grpSpPr>
          <a:xfrm>
            <a:off x="1487516" y="2564904"/>
            <a:ext cx="6488084" cy="3713648"/>
            <a:chOff x="868680" y="1947890"/>
            <a:chExt cx="6488084" cy="3713648"/>
          </a:xfrm>
        </p:grpSpPr>
        <p:sp>
          <p:nvSpPr>
            <p:cNvPr id="4" name="文本框 3"/>
            <p:cNvSpPr txBox="1"/>
            <p:nvPr/>
          </p:nvSpPr>
          <p:spPr>
            <a:xfrm>
              <a:off x="868680" y="3554434"/>
              <a:ext cx="1305454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80" b="1" i="1" dirty="0"/>
                <a:t>Image</a:t>
              </a:r>
              <a:endParaRPr lang="zh-CN" altLang="en-US" sz="2880" b="1" i="1" dirty="0"/>
            </a:p>
          </p:txBody>
        </p:sp>
        <p:sp>
          <p:nvSpPr>
            <p:cNvPr id="5" name="左大括号 4"/>
            <p:cNvSpPr/>
            <p:nvPr/>
          </p:nvSpPr>
          <p:spPr>
            <a:xfrm>
              <a:off x="2109326" y="2877877"/>
              <a:ext cx="232244" cy="2430532"/>
            </a:xfrm>
            <a:prstGeom prst="leftBrac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620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341570" y="2614729"/>
              <a:ext cx="1508714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80" b="1" i="1" dirty="0"/>
                <a:t>Picture</a:t>
              </a:r>
              <a:endParaRPr lang="zh-CN" altLang="en-US" sz="2880" b="1" i="1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99126" y="2809412"/>
              <a:ext cx="1628276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80" dirty="0"/>
                <a:t>Drawing</a:t>
              </a:r>
              <a:endParaRPr lang="zh-CN" altLang="en-US" sz="2880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385122" y="4288043"/>
              <a:ext cx="2601598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80" dirty="0"/>
                <a:t>Sand Painting</a:t>
              </a:r>
              <a:endParaRPr lang="zh-CN" altLang="en-US" sz="2880" dirty="0"/>
            </a:p>
          </p:txBody>
        </p:sp>
        <p:sp>
          <p:nvSpPr>
            <p:cNvPr id="9" name="左大括号 8"/>
            <p:cNvSpPr/>
            <p:nvPr/>
          </p:nvSpPr>
          <p:spPr>
            <a:xfrm>
              <a:off x="3909959" y="2132856"/>
              <a:ext cx="259229" cy="1879409"/>
            </a:xfrm>
            <a:prstGeom prst="leftBrac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62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199126" y="1947890"/>
              <a:ext cx="1628276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80" b="1" i="1" dirty="0"/>
                <a:t>Photo</a:t>
              </a:r>
              <a:endParaRPr lang="zh-CN" altLang="en-US" sz="2880" b="1" i="1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247964" y="3745197"/>
              <a:ext cx="3108800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80" dirty="0"/>
                <a:t>After Photoshop</a:t>
              </a:r>
              <a:endParaRPr lang="zh-CN" altLang="en-US" sz="2880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623129" y="5126007"/>
              <a:ext cx="2601598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80" dirty="0"/>
                <a:t>……</a:t>
              </a:r>
              <a:endParaRPr lang="zh-CN" altLang="en-US" sz="2880" dirty="0"/>
            </a:p>
          </p:txBody>
        </p:sp>
      </p:grpSp>
    </p:spTree>
    <p:extLst>
      <p:ext uri="{BB962C8B-B14F-4D97-AF65-F5344CB8AC3E}">
        <p14:creationId xmlns:p14="http://schemas.microsoft.com/office/powerpoint/2010/main" val="304189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请区分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1619672" y="2460139"/>
            <a:ext cx="6192687" cy="336997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i="1" dirty="0"/>
              <a:t>Graph</a:t>
            </a:r>
          </a:p>
          <a:p>
            <a:pPr marL="0" indent="0">
              <a:buNone/>
            </a:pPr>
            <a:r>
              <a:rPr lang="en-US" altLang="zh-CN" b="1" i="1" dirty="0"/>
              <a:t>Chart</a:t>
            </a:r>
          </a:p>
          <a:p>
            <a:pPr marL="0" indent="0">
              <a:buNone/>
            </a:pPr>
            <a:r>
              <a:rPr lang="en-US" altLang="zh-CN" b="1" i="1" dirty="0"/>
              <a:t>Diagram</a:t>
            </a:r>
          </a:p>
          <a:p>
            <a:pPr marL="0" indent="0">
              <a:buNone/>
            </a:pPr>
            <a:r>
              <a:rPr lang="en-US" altLang="zh-CN" b="1" i="1" dirty="0"/>
              <a:t>Figure</a:t>
            </a:r>
          </a:p>
          <a:p>
            <a:pPr marL="0" indent="0">
              <a:buNone/>
            </a:pPr>
            <a:r>
              <a:rPr lang="en-US" altLang="zh-CN" b="1" i="1" dirty="0"/>
              <a:t>Illustration</a:t>
            </a:r>
          </a:p>
          <a:p>
            <a:endParaRPr lang="en-US" altLang="zh-CN" sz="2100" dirty="0"/>
          </a:p>
          <a:p>
            <a:endParaRPr lang="en-US" altLang="zh-CN" sz="2100" dirty="0"/>
          </a:p>
          <a:p>
            <a:endParaRPr lang="en-US" altLang="zh-CN" sz="2100" dirty="0"/>
          </a:p>
        </p:txBody>
      </p:sp>
    </p:spTree>
    <p:extLst>
      <p:ext uri="{BB962C8B-B14F-4D97-AF65-F5344CB8AC3E}">
        <p14:creationId xmlns:p14="http://schemas.microsoft.com/office/powerpoint/2010/main" val="42286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Graph &amp; Chart</a:t>
            </a:r>
            <a:endParaRPr lang="zh-CN" altLang="en-US" b="1" i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b="1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We usually use graphs to show analysis result, such as pie chart, bar chart, line chart and so on.</a:t>
            </a:r>
          </a:p>
          <a:p>
            <a:r>
              <a:rPr lang="en-US" altLang="zh-CN" sz="2800" b="1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Graph</a:t>
            </a:r>
            <a:r>
              <a:rPr lang="zh-CN" altLang="en-US" sz="2800" b="1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最初指函数变化关系的图，被泛用</a:t>
            </a:r>
          </a:p>
        </p:txBody>
      </p:sp>
    </p:spTree>
    <p:extLst>
      <p:ext uri="{BB962C8B-B14F-4D97-AF65-F5344CB8AC3E}">
        <p14:creationId xmlns:p14="http://schemas.microsoft.com/office/powerpoint/2010/main" val="305545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i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Chart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，图表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6E677AB-C7F3-4363-BEAF-490B24948B11}"/>
              </a:ext>
            </a:extLst>
          </p:cNvPr>
          <p:cNvGrpSpPr/>
          <p:nvPr/>
        </p:nvGrpSpPr>
        <p:grpSpPr>
          <a:xfrm>
            <a:off x="971600" y="3448397"/>
            <a:ext cx="7200800" cy="2090516"/>
            <a:chOff x="971600" y="3694712"/>
            <a:chExt cx="7200800" cy="1836189"/>
          </a:xfrm>
        </p:grpSpPr>
        <p:graphicFrame>
          <p:nvGraphicFramePr>
            <p:cNvPr id="5" name="图表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542061019"/>
                </p:ext>
              </p:extLst>
            </p:nvPr>
          </p:nvGraphicFramePr>
          <p:xfrm>
            <a:off x="971600" y="3694712"/>
            <a:ext cx="2268252" cy="183618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6" name="图表 5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005292452"/>
                </p:ext>
              </p:extLst>
            </p:nvPr>
          </p:nvGraphicFramePr>
          <p:xfrm>
            <a:off x="3239852" y="3694712"/>
            <a:ext cx="2462674" cy="183618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9" name="图表 8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362257499"/>
                </p:ext>
              </p:extLst>
            </p:nvPr>
          </p:nvGraphicFramePr>
          <p:xfrm>
            <a:off x="5692469" y="3694712"/>
            <a:ext cx="2479931" cy="183618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11" name="内容占位符 10"/>
          <p:cNvSpPr>
            <a:spLocks noGrp="1"/>
          </p:cNvSpPr>
          <p:nvPr>
            <p:ph idx="1"/>
          </p:nvPr>
        </p:nvSpPr>
        <p:spPr>
          <a:xfrm>
            <a:off x="971600" y="2465640"/>
            <a:ext cx="7406640" cy="982757"/>
          </a:xfrm>
        </p:spPr>
        <p:txBody>
          <a:bodyPr/>
          <a:lstStyle/>
          <a:p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分析结果</a:t>
            </a:r>
          </a:p>
        </p:txBody>
      </p:sp>
    </p:spTree>
    <p:extLst>
      <p:ext uri="{BB962C8B-B14F-4D97-AF65-F5344CB8AC3E}">
        <p14:creationId xmlns:p14="http://schemas.microsoft.com/office/powerpoint/2010/main" val="152628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i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Diagram</a:t>
            </a:r>
            <a:endParaRPr lang="zh-CN" altLang="en-US" b="1" i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76338" y="2564904"/>
            <a:ext cx="7270497" cy="3056588"/>
          </a:xfrm>
        </p:spPr>
        <p:txBody>
          <a:bodyPr>
            <a:normAutofit/>
          </a:bodyPr>
          <a:lstStyle/>
          <a:p>
            <a:r>
              <a:rPr lang="en-US" altLang="zh-CN" sz="2160" dirty="0"/>
              <a:t>A </a:t>
            </a:r>
            <a:r>
              <a:rPr lang="en-US" altLang="zh-CN" sz="2160" b="1" dirty="0"/>
              <a:t>diagram</a:t>
            </a:r>
            <a:r>
              <a:rPr lang="en-US" altLang="zh-CN" sz="2160" dirty="0"/>
              <a:t> is a symbolic representation of information according to some visualization technique. </a:t>
            </a:r>
          </a:p>
          <a:p>
            <a:r>
              <a:rPr lang="en-US" altLang="zh-CN" sz="2160" dirty="0"/>
              <a:t> The word </a:t>
            </a:r>
            <a:r>
              <a:rPr lang="en-US" altLang="zh-CN" sz="2160" i="1" dirty="0">
                <a:solidFill>
                  <a:srgbClr val="FF0000"/>
                </a:solidFill>
              </a:rPr>
              <a:t>graph</a:t>
            </a:r>
            <a:r>
              <a:rPr lang="en-US" altLang="zh-CN" sz="2160" dirty="0"/>
              <a:t> is sometimes used as a synonym for diagram.</a:t>
            </a:r>
          </a:p>
          <a:p>
            <a:r>
              <a:rPr lang="en-US" altLang="zh-CN" sz="2160" dirty="0"/>
              <a:t>diagrams are pictorial, yet abstract, representations of information, and maps, line graphs, bar charts, engineering blueprints, and architects' sketches are all examples of diagrams, whereas photographs and video </a:t>
            </a:r>
            <a:r>
              <a:rPr lang="en-US" altLang="zh-CN" sz="2160"/>
              <a:t>are </a:t>
            </a:r>
            <a:r>
              <a:rPr lang="en-US" altLang="zh-CN" sz="2160" smtClean="0"/>
              <a:t>not.</a:t>
            </a:r>
            <a:endParaRPr lang="zh-CN" altLang="en-US" sz="2160" dirty="0"/>
          </a:p>
        </p:txBody>
      </p:sp>
    </p:spTree>
    <p:extLst>
      <p:ext uri="{BB962C8B-B14F-4D97-AF65-F5344CB8AC3E}">
        <p14:creationId xmlns:p14="http://schemas.microsoft.com/office/powerpoint/2010/main" val="204632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Diagram</a:t>
            </a:r>
            <a:r>
              <a:rPr lang="zh-CN" altLang="en-US" b="1" i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，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图示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13" y="2453300"/>
            <a:ext cx="7783374" cy="337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9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i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Figure &amp; illustration</a:t>
            </a:r>
            <a:endParaRPr lang="zh-CN" altLang="en-US" b="1" i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5683" y="2564904"/>
            <a:ext cx="3768128" cy="3377108"/>
          </a:xfrm>
        </p:spPr>
        <p:txBody>
          <a:bodyPr/>
          <a:lstStyle/>
          <a:p>
            <a:r>
              <a:rPr lang="en-US" altLang="zh-CN" dirty="0"/>
              <a:t>There are </a:t>
            </a:r>
            <a:r>
              <a:rPr lang="en-US" altLang="zh-CN" dirty="0" smtClean="0"/>
              <a:t>7 </a:t>
            </a:r>
            <a:r>
              <a:rPr lang="en-US" altLang="zh-CN" dirty="0"/>
              <a:t>figures  in my paper, and figure Fig.2 contains 10 illustrations. </a:t>
            </a:r>
          </a:p>
          <a:p>
            <a:r>
              <a:rPr lang="en-US" altLang="zh-CN" dirty="0" smtClean="0"/>
              <a:t>Fig.2 contains 3 bar charts.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2348880"/>
            <a:ext cx="3752348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5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29524BEC-DC91-440A-ADED-98D5F1C9659D}"/>
                  </a:ext>
                </a:extLst>
              </p14:cNvPr>
              <p14:cNvContentPartPr/>
              <p14:nvPr/>
            </p14:nvContentPartPr>
            <p14:xfrm>
              <a:off x="1259632" y="2633095"/>
              <a:ext cx="6704100" cy="239814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29524BEC-DC91-440A-ADED-98D5F1C9659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3631" y="2597098"/>
                <a:ext cx="6803103" cy="2470135"/>
              </a:xfrm>
              <a:prstGeom prst="rect">
                <a:avLst/>
              </a:prstGeom>
            </p:spPr>
          </p:pic>
        </mc:Fallback>
      </mc:AlternateContent>
      <p:sp>
        <p:nvSpPr>
          <p:cNvPr id="48" name="文本框 47">
            <a:extLst>
              <a:ext uri="{FF2B5EF4-FFF2-40B4-BE49-F238E27FC236}">
                <a16:creationId xmlns:a16="http://schemas.microsoft.com/office/drawing/2014/main" id="{1E2220E5-2E09-463F-B63F-83C557EF9D96}"/>
              </a:ext>
            </a:extLst>
          </p:cNvPr>
          <p:cNvSpPr txBox="1"/>
          <p:nvPr/>
        </p:nvSpPr>
        <p:spPr>
          <a:xfrm>
            <a:off x="6538190" y="3653051"/>
            <a:ext cx="1534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完成课程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2428B1D-C93B-4BB3-97EA-CF2D19244070}"/>
              </a:ext>
            </a:extLst>
          </p:cNvPr>
          <p:cNvSpPr txBox="1"/>
          <p:nvPr/>
        </p:nvSpPr>
        <p:spPr>
          <a:xfrm>
            <a:off x="2520757" y="3941591"/>
            <a:ext cx="10482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开发环境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49AC547-286F-47A9-B5A5-ABCC986959F1}"/>
              </a:ext>
            </a:extLst>
          </p:cNvPr>
          <p:cNvSpPr txBox="1"/>
          <p:nvPr/>
        </p:nvSpPr>
        <p:spPr>
          <a:xfrm>
            <a:off x="2166513" y="4281889"/>
            <a:ext cx="10482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开发工具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FF6B31A-5AFE-4932-91E5-FCD7C36257B3}"/>
              </a:ext>
            </a:extLst>
          </p:cNvPr>
          <p:cNvSpPr txBox="1"/>
          <p:nvPr/>
        </p:nvSpPr>
        <p:spPr>
          <a:xfrm>
            <a:off x="3179454" y="3301210"/>
            <a:ext cx="10181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协作工具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5016678A-4B66-4538-9E0E-3B8717DB9E59}"/>
              </a:ext>
            </a:extLst>
          </p:cNvPr>
          <p:cNvSpPr txBox="1"/>
          <p:nvPr/>
        </p:nvSpPr>
        <p:spPr>
          <a:xfrm>
            <a:off x="2979724" y="2981020"/>
            <a:ext cx="10181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协作准则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2BD03AC8-904E-4722-A9E1-214E67B37FC3}"/>
              </a:ext>
            </a:extLst>
          </p:cNvPr>
          <p:cNvSpPr txBox="1"/>
          <p:nvPr/>
        </p:nvSpPr>
        <p:spPr>
          <a:xfrm>
            <a:off x="2790008" y="2642321"/>
            <a:ext cx="10181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协作沟通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5A663A3F-6453-4E30-BBB6-64462AC49648}"/>
              </a:ext>
            </a:extLst>
          </p:cNvPr>
          <p:cNvSpPr txBox="1"/>
          <p:nvPr/>
        </p:nvSpPr>
        <p:spPr>
          <a:xfrm>
            <a:off x="4041139" y="3945207"/>
            <a:ext cx="6218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需求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E0EE9E7D-58E2-4E86-AA55-6118BD42B628}"/>
              </a:ext>
            </a:extLst>
          </p:cNvPr>
          <p:cNvSpPr txBox="1"/>
          <p:nvPr/>
        </p:nvSpPr>
        <p:spPr>
          <a:xfrm>
            <a:off x="3927061" y="4276043"/>
            <a:ext cx="7358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设计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9C7A78CD-F111-467D-8143-4AD37379C0B9}"/>
              </a:ext>
            </a:extLst>
          </p:cNvPr>
          <p:cNvSpPr txBox="1"/>
          <p:nvPr/>
        </p:nvSpPr>
        <p:spPr>
          <a:xfrm>
            <a:off x="3808166" y="4566954"/>
            <a:ext cx="6218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实现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EAFBF624-9B5A-4317-AFE1-DB8AA6AFFC1A}"/>
              </a:ext>
            </a:extLst>
          </p:cNvPr>
          <p:cNvSpPr txBox="1"/>
          <p:nvPr/>
        </p:nvSpPr>
        <p:spPr>
          <a:xfrm>
            <a:off x="3638422" y="4887144"/>
            <a:ext cx="9179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测试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F2A9A680-24E1-4D6D-BFFD-1FF4C94ED56B}"/>
              </a:ext>
            </a:extLst>
          </p:cNvPr>
          <p:cNvSpPr txBox="1"/>
          <p:nvPr/>
        </p:nvSpPr>
        <p:spPr>
          <a:xfrm>
            <a:off x="4183895" y="3308881"/>
            <a:ext cx="10615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开发规范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A0BB1DF3-59FB-4264-949D-311704587784}"/>
              </a:ext>
            </a:extLst>
          </p:cNvPr>
          <p:cNvSpPr txBox="1"/>
          <p:nvPr/>
        </p:nvSpPr>
        <p:spPr>
          <a:xfrm>
            <a:off x="3987732" y="2961099"/>
            <a:ext cx="10744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管理规范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C01FF949-300B-4805-ADF8-D0720EC0ABD8}"/>
              </a:ext>
            </a:extLst>
          </p:cNvPr>
          <p:cNvSpPr txBox="1"/>
          <p:nvPr/>
        </p:nvSpPr>
        <p:spPr>
          <a:xfrm>
            <a:off x="5178399" y="3911127"/>
            <a:ext cx="11230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开发实例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E09B7350-D40B-459B-A749-36FDC186EC5B}"/>
              </a:ext>
            </a:extLst>
          </p:cNvPr>
          <p:cNvSpPr txBox="1"/>
          <p:nvPr/>
        </p:nvSpPr>
        <p:spPr>
          <a:xfrm>
            <a:off x="5142868" y="4243789"/>
            <a:ext cx="11428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深入的实践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BC0730EF-FC16-4C26-97AD-B8D22A83D0B7}"/>
              </a:ext>
            </a:extLst>
          </p:cNvPr>
          <p:cNvSpPr txBox="1"/>
          <p:nvPr/>
        </p:nvSpPr>
        <p:spPr>
          <a:xfrm>
            <a:off x="5431493" y="3212716"/>
            <a:ext cx="11428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考核作业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1DF2B7C-1407-4395-B853-2C5755FC137C}"/>
              </a:ext>
            </a:extLst>
          </p:cNvPr>
          <p:cNvSpPr txBox="1"/>
          <p:nvPr/>
        </p:nvSpPr>
        <p:spPr>
          <a:xfrm>
            <a:off x="5060321" y="2819437"/>
            <a:ext cx="11230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考核作业</a:t>
            </a: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9620CBCC-20BF-417A-8F3D-70313C3A9BB7}"/>
              </a:ext>
            </a:extLst>
          </p:cNvPr>
          <p:cNvSpPr txBox="1">
            <a:spLocks/>
          </p:cNvSpPr>
          <p:nvPr/>
        </p:nvSpPr>
        <p:spPr bwMode="auto">
          <a:xfrm>
            <a:off x="1328738" y="1068388"/>
            <a:ext cx="6799262" cy="130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262626"/>
                </a:solidFill>
                <a:latin typeface="Garamond" panose="02020404030301010803" pitchFamily="18" charset="0"/>
                <a:ea typeface="方正舒体" panose="02010601030101010101" pitchFamily="2" charset="-122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262626"/>
                </a:solidFill>
                <a:latin typeface="Garamond" panose="02020404030301010803" pitchFamily="18" charset="0"/>
                <a:ea typeface="方正舒体" panose="02010601030101010101" pitchFamily="2" charset="-122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262626"/>
                </a:solidFill>
                <a:latin typeface="Garamond" panose="02020404030301010803" pitchFamily="18" charset="0"/>
                <a:ea typeface="方正舒体" panose="02010601030101010101" pitchFamily="2" charset="-122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262626"/>
                </a:solidFill>
                <a:latin typeface="Garamond" panose="02020404030301010803" pitchFamily="18" charset="0"/>
                <a:ea typeface="方正舒体" panose="02010601030101010101" pitchFamily="2" charset="-122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eaLnBrk="1" hangingPunct="1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〇、前情回顾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2554443-388D-47CB-94F2-412EFD8AE284}"/>
                  </a:ext>
                </a:extLst>
              </p14:cNvPr>
              <p14:cNvContentPartPr/>
              <p14:nvPr/>
            </p14:nvContentPartPr>
            <p14:xfrm>
              <a:off x="3474229" y="3897208"/>
              <a:ext cx="1246320" cy="14040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2554443-388D-47CB-94F2-412EFD8AE28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11229" y="3834208"/>
                <a:ext cx="1372320" cy="153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186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特别说明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大部分差别</a:t>
            </a:r>
            <a:r>
              <a:rPr lang="zh-CN" altLang="en-US" b="1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并不</a:t>
            </a:r>
            <a:r>
              <a:rPr lang="zh-CN" altLang="en-US" b="1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显著；</a:t>
            </a:r>
            <a:endParaRPr lang="en-US" altLang="zh-CN" b="1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zh-CN" altLang="en-US" b="1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根据上下文（ </a:t>
            </a:r>
            <a:r>
              <a:rPr lang="en-US" altLang="zh-CN" b="1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context</a:t>
            </a:r>
            <a:r>
              <a:rPr lang="zh-CN" altLang="en-US" b="1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）</a:t>
            </a:r>
            <a:r>
              <a:rPr lang="zh-CN" altLang="en-US" b="1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参照；</a:t>
            </a:r>
            <a:endParaRPr lang="zh-CN" altLang="en-US" b="1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958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设计文档规范</a:t>
            </a:r>
            <a:endParaRPr lang="zh-CN" altLang="en-US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我们一直在强调文档的重要性</a:t>
            </a:r>
            <a:endParaRPr lang="en-US" altLang="zh-CN" sz="2800" dirty="0" smtClean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zh-CN" altLang="en-US" sz="2800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概要设计文档  </a:t>
            </a:r>
            <a:endParaRPr lang="en-US" altLang="zh-CN" sz="2800" dirty="0" smtClean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zh-CN" altLang="en-US" sz="2800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详细设计文档</a:t>
            </a:r>
            <a:endParaRPr lang="en-US" altLang="zh-CN" sz="2800" dirty="0" smtClean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zh-CN" altLang="en-US" sz="2800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测试方案及测试用例设计</a:t>
            </a:r>
            <a:endParaRPr lang="en-US" altLang="zh-CN" sz="2800" dirty="0" smtClean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533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lnSpc>
                <a:spcPct val="90000"/>
              </a:lnSpc>
            </a:pP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§5.1 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图示和文档</a:t>
            </a:r>
            <a:endParaRPr lang="en-US" altLang="zh-CN" b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en-US" altLang="zh-CN" b="1" dirty="0" smtClean="0">
                <a:solidFill>
                  <a:srgbClr val="FF0000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§5.2 </a:t>
            </a:r>
            <a:r>
              <a:rPr lang="zh-CN" altLang="en-US" b="1" dirty="0" smtClean="0">
                <a:solidFill>
                  <a:srgbClr val="FF0000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概要设计与详细设计</a:t>
            </a:r>
            <a:endParaRPr lang="en-US" altLang="zh-CN" b="1" dirty="0" smtClean="0">
              <a:solidFill>
                <a:srgbClr val="FF0000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§</a:t>
            </a:r>
            <a:r>
              <a:rPr lang="en-US" altLang="zh-CN" b="1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5.3 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测试用例</a:t>
            </a:r>
            <a:r>
              <a:rPr lang="zh-CN" altLang="en-US" b="1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设计</a:t>
            </a:r>
            <a:endParaRPr lang="en-US" altLang="zh-CN" b="1" dirty="0" smtClean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§</a:t>
            </a:r>
            <a:r>
              <a:rPr lang="en-US" altLang="zh-CN" b="1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5.4 </a:t>
            </a:r>
            <a:r>
              <a:rPr lang="zh-CN" altLang="en-US" b="1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模块化</a:t>
            </a:r>
            <a:endParaRPr lang="en-US" altLang="zh-CN" b="1" dirty="0" smtClean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352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概要设计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系统结构</a:t>
            </a:r>
            <a:endParaRPr lang="en-US" altLang="zh-CN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子系统</a:t>
            </a:r>
            <a:endParaRPr lang="en-US" altLang="zh-CN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大模块</a:t>
            </a:r>
            <a:endParaRPr lang="en-US" altLang="zh-CN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模块之间的</a:t>
            </a:r>
            <a:r>
              <a:rPr lang="zh-CN" altLang="en-US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关联</a:t>
            </a:r>
            <a:endParaRPr lang="en-US" altLang="zh-CN" dirty="0" smtClean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endParaRPr lang="en-US" altLang="zh-CN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zh-CN" altLang="en-US" b="1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图：</a:t>
            </a:r>
            <a:r>
              <a:rPr lang="zh-CN" altLang="en-US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系统结构图</a:t>
            </a:r>
            <a:endParaRPr lang="zh-CN" altLang="en-US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520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1229123" y="543709"/>
            <a:ext cx="6799262" cy="1303337"/>
          </a:xfrm>
        </p:spPr>
        <p:txBody>
          <a:bodyPr/>
          <a:lstStyle/>
          <a:p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Architecture Overview</a:t>
            </a:r>
            <a:endParaRPr lang="zh-CN" altLang="en-US" b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525CFB9-17E2-4001-9DC5-C00E58752054}"/>
              </a:ext>
            </a:extLst>
          </p:cNvPr>
          <p:cNvGrpSpPr/>
          <p:nvPr/>
        </p:nvGrpSpPr>
        <p:grpSpPr>
          <a:xfrm>
            <a:off x="971600" y="1772816"/>
            <a:ext cx="7056785" cy="4121721"/>
            <a:chOff x="971600" y="1772816"/>
            <a:chExt cx="7056785" cy="4121721"/>
          </a:xfrm>
        </p:grpSpPr>
        <p:sp>
          <p:nvSpPr>
            <p:cNvPr id="33" name="矩形 91"/>
            <p:cNvSpPr>
              <a:spLocks noChangeArrowheads="1"/>
            </p:cNvSpPr>
            <p:nvPr/>
          </p:nvSpPr>
          <p:spPr bwMode="auto">
            <a:xfrm>
              <a:off x="4757692" y="3068961"/>
              <a:ext cx="3270693" cy="1812155"/>
            </a:xfrm>
            <a:prstGeom prst="rect">
              <a:avLst/>
            </a:prstGeom>
            <a:gradFill rotWithShape="1">
              <a:gsLst>
                <a:gs pos="0">
                  <a:srgbClr val="2D5D97"/>
                </a:gs>
                <a:gs pos="79999">
                  <a:srgbClr val="3C7AC5"/>
                </a:gs>
                <a:gs pos="100000">
                  <a:srgbClr val="397BC9"/>
                </a:gs>
              </a:gsLst>
              <a:lin ang="5400000" scaled="1"/>
            </a:gradFill>
            <a:ln>
              <a:noFill/>
            </a:ln>
            <a:effectLst>
              <a:outerShdw dist="38100" dir="5400000" algn="ctr" rotWithShape="0">
                <a:srgbClr val="000000">
                  <a:alpha val="35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5" name="矩形 91"/>
            <p:cNvSpPr>
              <a:spLocks noChangeArrowheads="1"/>
            </p:cNvSpPr>
            <p:nvPr/>
          </p:nvSpPr>
          <p:spPr bwMode="auto">
            <a:xfrm>
              <a:off x="971600" y="3068961"/>
              <a:ext cx="3366516" cy="1812155"/>
            </a:xfrm>
            <a:prstGeom prst="rect">
              <a:avLst/>
            </a:prstGeom>
            <a:gradFill rotWithShape="1">
              <a:gsLst>
                <a:gs pos="0">
                  <a:srgbClr val="2D5D97"/>
                </a:gs>
                <a:gs pos="79999">
                  <a:srgbClr val="3C7AC5"/>
                </a:gs>
                <a:gs pos="100000">
                  <a:srgbClr val="397BC9"/>
                </a:gs>
              </a:gsLst>
              <a:lin ang="5400000" scaled="1"/>
            </a:gradFill>
            <a:ln>
              <a:noFill/>
            </a:ln>
            <a:effectLst>
              <a:outerShdw dist="38100" dir="5400000" algn="ctr" rotWithShape="0">
                <a:srgbClr val="000000">
                  <a:alpha val="35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7" name="圆角矩形 4"/>
            <p:cNvSpPr>
              <a:spLocks noChangeArrowheads="1"/>
            </p:cNvSpPr>
            <p:nvPr/>
          </p:nvSpPr>
          <p:spPr bwMode="auto">
            <a:xfrm>
              <a:off x="2803246" y="4380434"/>
              <a:ext cx="806980" cy="416719"/>
            </a:xfrm>
            <a:prstGeom prst="roundRect">
              <a:avLst>
                <a:gd name="adj" fmla="val 16667"/>
              </a:avLst>
            </a:prstGeom>
            <a:solidFill>
              <a:srgbClr val="F79646"/>
            </a:solidFill>
            <a:ln w="38100">
              <a:solidFill>
                <a:srgbClr val="FFFFF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rPr>
                <a:t>LINK2</a:t>
              </a:r>
              <a:endParaRPr lang="zh-CN" altLang="en-US" dirty="0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8" name="圆角矩形 3"/>
            <p:cNvSpPr>
              <a:spLocks noChangeArrowheads="1"/>
            </p:cNvSpPr>
            <p:nvPr/>
          </p:nvSpPr>
          <p:spPr bwMode="auto">
            <a:xfrm>
              <a:off x="1588599" y="4353949"/>
              <a:ext cx="795072" cy="416719"/>
            </a:xfrm>
            <a:prstGeom prst="roundRect">
              <a:avLst>
                <a:gd name="adj" fmla="val 16667"/>
              </a:avLst>
            </a:prstGeom>
            <a:solidFill>
              <a:srgbClr val="F79646"/>
            </a:solidFill>
            <a:ln w="38100">
              <a:solidFill>
                <a:srgbClr val="FFFFF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rPr>
                <a:t>LINK1</a:t>
              </a:r>
              <a:endParaRPr lang="zh-CN" altLang="en-US" dirty="0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pic>
          <p:nvPicPr>
            <p:cNvPr id="9" name="Picture 2" descr="D:\source\15292Sb2-0-lp9420845311325426957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9867" y="5285149"/>
              <a:ext cx="599281" cy="599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2" descr="D:\source\15292Sb2-0-lp9420845311325426957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335" y="5301209"/>
              <a:ext cx="587375" cy="587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2" descr="D:\source\15292Sb2-0-lp9420845311325426957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1775" y="5295255"/>
              <a:ext cx="600604" cy="599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圆角矩形 55"/>
            <p:cNvSpPr>
              <a:spLocks noChangeArrowheads="1"/>
            </p:cNvSpPr>
            <p:nvPr/>
          </p:nvSpPr>
          <p:spPr bwMode="auto">
            <a:xfrm>
              <a:off x="2661296" y="1772816"/>
              <a:ext cx="1190625" cy="418042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 w="38100">
              <a:solidFill>
                <a:srgbClr val="FFFFF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rPr>
                <a:t>Login</a:t>
              </a:r>
              <a:endParaRPr lang="zh-CN" altLang="en-US" dirty="0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cxnSp>
          <p:nvCxnSpPr>
            <p:cNvPr id="20" name="AutoShape 19"/>
            <p:cNvCxnSpPr>
              <a:cxnSpLocks noChangeShapeType="1"/>
              <a:stCxn id="19" idx="2"/>
              <a:endCxn id="21" idx="0"/>
            </p:cNvCxnSpPr>
            <p:nvPr/>
          </p:nvCxnSpPr>
          <p:spPr bwMode="auto">
            <a:xfrm rot="16200000" flipH="1">
              <a:off x="2786366" y="2661101"/>
              <a:ext cx="1109455" cy="168969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  <a:headEnd/>
              <a:tailEnd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圆角矩形 64"/>
            <p:cNvSpPr>
              <a:spLocks noChangeArrowheads="1"/>
            </p:cNvSpPr>
            <p:nvPr/>
          </p:nvSpPr>
          <p:spPr bwMode="auto">
            <a:xfrm>
              <a:off x="2711202" y="3300314"/>
              <a:ext cx="1428750" cy="416719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rPr>
                <a:t>Game Server</a:t>
              </a:r>
              <a:endParaRPr lang="zh-CN" altLang="en-US" dirty="0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cxnSp>
          <p:nvCxnSpPr>
            <p:cNvPr id="22" name="AutoShape 21"/>
            <p:cNvCxnSpPr>
              <a:cxnSpLocks noChangeShapeType="1"/>
              <a:stCxn id="21" idx="2"/>
              <a:endCxn id="8" idx="0"/>
            </p:cNvCxnSpPr>
            <p:nvPr/>
          </p:nvCxnSpPr>
          <p:spPr bwMode="auto">
            <a:xfrm rot="5400000">
              <a:off x="2387398" y="3315769"/>
              <a:ext cx="636916" cy="1439442"/>
            </a:xfrm>
            <a:prstGeom prst="curvedConnector3">
              <a:avLst>
                <a:gd name="adj1" fmla="val 50000"/>
              </a:avLst>
            </a:prstGeom>
            <a:ln>
              <a:headEnd/>
              <a:tailEnd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AutoShape 31"/>
            <p:cNvCxnSpPr>
              <a:cxnSpLocks noChangeShapeType="1"/>
              <a:stCxn id="21" idx="2"/>
              <a:endCxn id="7" idx="0"/>
            </p:cNvCxnSpPr>
            <p:nvPr/>
          </p:nvCxnSpPr>
          <p:spPr bwMode="auto">
            <a:xfrm rot="5400000">
              <a:off x="2984458" y="3939313"/>
              <a:ext cx="663401" cy="218841"/>
            </a:xfrm>
            <a:prstGeom prst="curvedConnector3">
              <a:avLst>
                <a:gd name="adj1" fmla="val 50000"/>
              </a:avLst>
            </a:prstGeom>
            <a:ln>
              <a:headEnd/>
              <a:tailEnd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7" name="圆角矩形 122"/>
            <p:cNvSpPr>
              <a:spLocks noChangeArrowheads="1"/>
            </p:cNvSpPr>
            <p:nvPr/>
          </p:nvSpPr>
          <p:spPr bwMode="auto">
            <a:xfrm>
              <a:off x="1042382" y="3298990"/>
              <a:ext cx="1297120" cy="418042"/>
            </a:xfrm>
            <a:prstGeom prst="roundRect">
              <a:avLst>
                <a:gd name="adj" fmla="val 16667"/>
              </a:avLst>
            </a:prstGeom>
            <a:solidFill>
              <a:srgbClr val="D99593"/>
            </a:solidFill>
            <a:ln w="38100">
              <a:solidFill>
                <a:srgbClr val="FFFFF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rPr>
                <a:t>Log Server</a:t>
              </a:r>
              <a:endParaRPr lang="zh-CN" altLang="en-US" dirty="0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cxnSp>
          <p:nvCxnSpPr>
            <p:cNvPr id="29" name="AutoShape 34"/>
            <p:cNvCxnSpPr>
              <a:cxnSpLocks noChangeShapeType="1"/>
              <a:stCxn id="21" idx="0"/>
              <a:endCxn id="30" idx="2"/>
            </p:cNvCxnSpPr>
            <p:nvPr/>
          </p:nvCxnSpPr>
          <p:spPr bwMode="auto">
            <a:xfrm rot="5400000" flipH="1" flipV="1">
              <a:off x="3759709" y="1861409"/>
              <a:ext cx="1104772" cy="1773036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66CC"/>
              </a:solidFill>
              <a:headEnd/>
              <a:tailEnd/>
            </a:ln>
            <a:ex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圆角矩形 78"/>
            <p:cNvSpPr>
              <a:spLocks noChangeArrowheads="1"/>
            </p:cNvSpPr>
            <p:nvPr/>
          </p:nvSpPr>
          <p:spPr bwMode="auto">
            <a:xfrm>
              <a:off x="4499992" y="1772817"/>
              <a:ext cx="1397242" cy="422725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Calibri" pitchFamily="34" charset="0"/>
                  <a:sym typeface="Calibri" pitchFamily="34" charset="0"/>
                </a:rPr>
                <a:t>Coordinator</a:t>
              </a:r>
              <a:endParaRPr lang="zh-CN" altLang="en-US" dirty="0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34" name="圆角矩形 5"/>
            <p:cNvSpPr>
              <a:spLocks noChangeArrowheads="1"/>
            </p:cNvSpPr>
            <p:nvPr/>
          </p:nvSpPr>
          <p:spPr bwMode="auto">
            <a:xfrm>
              <a:off x="6685440" y="4355559"/>
              <a:ext cx="771260" cy="416719"/>
            </a:xfrm>
            <a:prstGeom prst="roundRect">
              <a:avLst>
                <a:gd name="adj" fmla="val 16667"/>
              </a:avLst>
            </a:prstGeom>
            <a:solidFill>
              <a:srgbClr val="F79646"/>
            </a:solidFill>
            <a:ln w="38100">
              <a:solidFill>
                <a:srgbClr val="FFFFF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rPr>
                <a:t>LINK2</a:t>
              </a:r>
              <a:endParaRPr lang="zh-CN" altLang="en-US" dirty="0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35" name="圆角矩形 4"/>
            <p:cNvSpPr>
              <a:spLocks noChangeArrowheads="1"/>
            </p:cNvSpPr>
            <p:nvPr/>
          </p:nvSpPr>
          <p:spPr bwMode="auto">
            <a:xfrm>
              <a:off x="5213035" y="4373876"/>
              <a:ext cx="858573" cy="416719"/>
            </a:xfrm>
            <a:prstGeom prst="roundRect">
              <a:avLst>
                <a:gd name="adj" fmla="val 16667"/>
              </a:avLst>
            </a:prstGeom>
            <a:solidFill>
              <a:srgbClr val="F79646"/>
            </a:solidFill>
            <a:ln w="38100">
              <a:solidFill>
                <a:srgbClr val="FFFFF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rPr>
                <a:t>LINK1</a:t>
              </a:r>
              <a:endParaRPr lang="zh-CN" altLang="en-US" dirty="0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39" name="圆角矩形 64"/>
            <p:cNvSpPr>
              <a:spLocks noChangeArrowheads="1"/>
            </p:cNvSpPr>
            <p:nvPr/>
          </p:nvSpPr>
          <p:spPr bwMode="auto">
            <a:xfrm>
              <a:off x="4837792" y="3259599"/>
              <a:ext cx="1428750" cy="416719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rPr>
                <a:t>Game Server</a:t>
              </a:r>
              <a:endParaRPr lang="zh-CN" altLang="en-US" dirty="0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cxnSp>
          <p:nvCxnSpPr>
            <p:cNvPr id="41" name="AutoShape 31"/>
            <p:cNvCxnSpPr>
              <a:cxnSpLocks noChangeShapeType="1"/>
              <a:stCxn id="39" idx="2"/>
              <a:endCxn id="35" idx="0"/>
            </p:cNvCxnSpPr>
            <p:nvPr/>
          </p:nvCxnSpPr>
          <p:spPr bwMode="auto">
            <a:xfrm rot="16200000" flipH="1">
              <a:off x="5248465" y="3980019"/>
              <a:ext cx="697558" cy="90154"/>
            </a:xfrm>
            <a:prstGeom prst="curvedConnector3">
              <a:avLst>
                <a:gd name="adj1" fmla="val 50000"/>
              </a:avLst>
            </a:prstGeom>
            <a:ln>
              <a:headEnd/>
              <a:tailEnd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圆角矩形 122"/>
            <p:cNvSpPr>
              <a:spLocks noChangeArrowheads="1"/>
            </p:cNvSpPr>
            <p:nvPr/>
          </p:nvSpPr>
          <p:spPr bwMode="auto">
            <a:xfrm>
              <a:off x="6588225" y="3272568"/>
              <a:ext cx="1313715" cy="390779"/>
            </a:xfrm>
            <a:prstGeom prst="roundRect">
              <a:avLst>
                <a:gd name="adj" fmla="val 16667"/>
              </a:avLst>
            </a:prstGeom>
            <a:solidFill>
              <a:srgbClr val="D99593"/>
            </a:solidFill>
            <a:ln w="38100">
              <a:solidFill>
                <a:srgbClr val="FFFFF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rPr>
                <a:t>Log Server</a:t>
              </a:r>
              <a:endParaRPr lang="zh-CN" altLang="en-US" dirty="0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43" name="矩形 8"/>
            <p:cNvSpPr>
              <a:spLocks noChangeArrowheads="1"/>
            </p:cNvSpPr>
            <p:nvPr/>
          </p:nvSpPr>
          <p:spPr bwMode="auto">
            <a:xfrm>
              <a:off x="3721182" y="4414804"/>
              <a:ext cx="660136" cy="2950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US" altLang="zh-CN" sz="1667" b="1" dirty="0"/>
                <a:t>……</a:t>
              </a:r>
              <a:endParaRPr lang="zh-CN" altLang="en-US" sz="1667" b="1" dirty="0"/>
            </a:p>
          </p:txBody>
        </p:sp>
        <p:cxnSp>
          <p:nvCxnSpPr>
            <p:cNvPr id="45" name="AutoShape 19"/>
            <p:cNvCxnSpPr>
              <a:cxnSpLocks noChangeShapeType="1"/>
              <a:stCxn id="19" idx="2"/>
              <a:endCxn id="39" idx="0"/>
            </p:cNvCxnSpPr>
            <p:nvPr/>
          </p:nvCxnSpPr>
          <p:spPr bwMode="auto">
            <a:xfrm rot="16200000" flipH="1">
              <a:off x="3870017" y="1577449"/>
              <a:ext cx="1068740" cy="2295559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  <a:headEnd/>
              <a:tailEnd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AutoShape 23"/>
            <p:cNvCxnSpPr>
              <a:cxnSpLocks noChangeShapeType="1"/>
              <a:stCxn id="39" idx="3"/>
              <a:endCxn id="42" idx="1"/>
            </p:cNvCxnSpPr>
            <p:nvPr/>
          </p:nvCxnSpPr>
          <p:spPr bwMode="auto">
            <a:xfrm flipV="1">
              <a:off x="6266542" y="3467958"/>
              <a:ext cx="321682" cy="1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headEnd/>
              <a:tailEnd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AutoShape 31"/>
            <p:cNvCxnSpPr>
              <a:cxnSpLocks noChangeShapeType="1"/>
              <a:stCxn id="39" idx="2"/>
              <a:endCxn id="34" idx="0"/>
            </p:cNvCxnSpPr>
            <p:nvPr/>
          </p:nvCxnSpPr>
          <p:spPr bwMode="auto">
            <a:xfrm rot="16200000" flipH="1">
              <a:off x="5971999" y="3256486"/>
              <a:ext cx="679241" cy="1518903"/>
            </a:xfrm>
            <a:prstGeom prst="curvedConnector3">
              <a:avLst>
                <a:gd name="adj1" fmla="val 50000"/>
              </a:avLst>
            </a:prstGeom>
            <a:ln>
              <a:headEnd/>
              <a:tailEnd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52" name="Picture 2" descr="D:\source\15292Sb2-0-lp9420845311325426957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5282" y="5315099"/>
              <a:ext cx="580761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2" descr="D:\source\15292Sb2-0-lp9420845311325426957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245" y="5303671"/>
              <a:ext cx="580761" cy="58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77" name="AutoShape 34"/>
            <p:cNvCxnSpPr>
              <a:cxnSpLocks noChangeShapeType="1"/>
              <a:stCxn id="21" idx="1"/>
              <a:endCxn id="27" idx="3"/>
            </p:cNvCxnSpPr>
            <p:nvPr/>
          </p:nvCxnSpPr>
          <p:spPr bwMode="auto">
            <a:xfrm rot="10800000">
              <a:off x="2339502" y="3508011"/>
              <a:ext cx="371700" cy="66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headEnd/>
              <a:tailEnd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AutoShape 34"/>
            <p:cNvCxnSpPr>
              <a:cxnSpLocks noChangeShapeType="1"/>
              <a:stCxn id="8" idx="2"/>
              <a:endCxn id="9" idx="0"/>
            </p:cNvCxnSpPr>
            <p:nvPr/>
          </p:nvCxnSpPr>
          <p:spPr bwMode="auto">
            <a:xfrm rot="5400000">
              <a:off x="1550580" y="4849594"/>
              <a:ext cx="514482" cy="356628"/>
            </a:xfrm>
            <a:prstGeom prst="curvedConnector3">
              <a:avLst>
                <a:gd name="adj1" fmla="val 50000"/>
              </a:avLst>
            </a:prstGeom>
            <a:ln>
              <a:headEnd/>
              <a:tailEnd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4" name="AutoShape 34"/>
            <p:cNvCxnSpPr>
              <a:cxnSpLocks noChangeShapeType="1"/>
              <a:stCxn id="8" idx="2"/>
              <a:endCxn id="11" idx="0"/>
            </p:cNvCxnSpPr>
            <p:nvPr/>
          </p:nvCxnSpPr>
          <p:spPr bwMode="auto">
            <a:xfrm rot="16200000" flipH="1">
              <a:off x="1981812" y="4774990"/>
              <a:ext cx="524588" cy="515942"/>
            </a:xfrm>
            <a:prstGeom prst="curvedConnector3">
              <a:avLst>
                <a:gd name="adj1" fmla="val 50000"/>
              </a:avLst>
            </a:prstGeom>
            <a:ln>
              <a:headEnd/>
              <a:tailEnd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188" name="Picture 2" descr="D:\source\15292Sb2-0-lp9420845311325426957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7546" y="5295255"/>
              <a:ext cx="600604" cy="599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89" name="AutoShape 34"/>
            <p:cNvCxnSpPr>
              <a:cxnSpLocks noChangeShapeType="1"/>
              <a:stCxn id="7" idx="2"/>
              <a:endCxn id="10" idx="0"/>
            </p:cNvCxnSpPr>
            <p:nvPr/>
          </p:nvCxnSpPr>
          <p:spPr bwMode="auto">
            <a:xfrm rot="16200000" flipH="1">
              <a:off x="2981351" y="5022537"/>
              <a:ext cx="504056" cy="53286"/>
            </a:xfrm>
            <a:prstGeom prst="curvedConnector3">
              <a:avLst>
                <a:gd name="adj1" fmla="val 50000"/>
              </a:avLst>
            </a:prstGeom>
            <a:ln>
              <a:headEnd/>
              <a:tailEnd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AutoShape 34"/>
            <p:cNvCxnSpPr>
              <a:cxnSpLocks noChangeShapeType="1"/>
              <a:stCxn id="7" idx="2"/>
              <a:endCxn id="188" idx="0"/>
            </p:cNvCxnSpPr>
            <p:nvPr/>
          </p:nvCxnSpPr>
          <p:spPr bwMode="auto">
            <a:xfrm rot="16200000" flipH="1">
              <a:off x="3373242" y="4630647"/>
              <a:ext cx="498103" cy="831112"/>
            </a:xfrm>
            <a:prstGeom prst="curvedConnector3">
              <a:avLst>
                <a:gd name="adj1" fmla="val 50000"/>
              </a:avLst>
            </a:prstGeom>
            <a:ln>
              <a:headEnd/>
              <a:tailEnd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203" name="Picture 2" descr="D:\source\15292Sb2-0-lp9420845311325426957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1071" y="5306369"/>
              <a:ext cx="580761" cy="58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54" name="AutoShape 34"/>
            <p:cNvCxnSpPr>
              <a:cxnSpLocks noChangeShapeType="1"/>
              <a:stCxn id="39" idx="0"/>
              <a:endCxn id="30" idx="2"/>
            </p:cNvCxnSpPr>
            <p:nvPr/>
          </p:nvCxnSpPr>
          <p:spPr bwMode="auto">
            <a:xfrm rot="16200000" flipV="1">
              <a:off x="4843363" y="2550793"/>
              <a:ext cx="1064057" cy="353554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66CC"/>
              </a:solidFill>
              <a:headEnd/>
              <a:tailEnd/>
            </a:ln>
            <a:ex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AutoShape 34"/>
            <p:cNvCxnSpPr>
              <a:cxnSpLocks noChangeShapeType="1"/>
              <a:stCxn id="35" idx="2"/>
              <a:endCxn id="52" idx="0"/>
            </p:cNvCxnSpPr>
            <p:nvPr/>
          </p:nvCxnSpPr>
          <p:spPr bwMode="auto">
            <a:xfrm rot="5400000">
              <a:off x="5286741" y="4959518"/>
              <a:ext cx="524505" cy="186659"/>
            </a:xfrm>
            <a:prstGeom prst="curvedConnector3">
              <a:avLst>
                <a:gd name="adj1" fmla="val 50000"/>
              </a:avLst>
            </a:prstGeom>
            <a:ln>
              <a:headEnd/>
              <a:tailEnd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0" name="AutoShape 34"/>
            <p:cNvCxnSpPr>
              <a:cxnSpLocks noChangeShapeType="1"/>
              <a:stCxn id="35" idx="2"/>
              <a:endCxn id="54" idx="0"/>
            </p:cNvCxnSpPr>
            <p:nvPr/>
          </p:nvCxnSpPr>
          <p:spPr bwMode="auto">
            <a:xfrm rot="16200000" flipH="1">
              <a:off x="5655936" y="4776980"/>
              <a:ext cx="513077" cy="540304"/>
            </a:xfrm>
            <a:prstGeom prst="curvedConnector3">
              <a:avLst>
                <a:gd name="adj1" fmla="val 50000"/>
              </a:avLst>
            </a:prstGeom>
            <a:ln>
              <a:headEnd/>
              <a:tailEnd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4" name="AutoShape 34"/>
            <p:cNvCxnSpPr>
              <a:cxnSpLocks noChangeShapeType="1"/>
              <a:stCxn id="34" idx="2"/>
              <a:endCxn id="203" idx="0"/>
            </p:cNvCxnSpPr>
            <p:nvPr/>
          </p:nvCxnSpPr>
          <p:spPr bwMode="auto">
            <a:xfrm rot="16200000" flipH="1">
              <a:off x="6949214" y="4894133"/>
              <a:ext cx="534092" cy="290381"/>
            </a:xfrm>
            <a:prstGeom prst="curvedConnector3">
              <a:avLst>
                <a:gd name="adj1" fmla="val 50000"/>
              </a:avLst>
            </a:prstGeom>
            <a:ln>
              <a:headEnd/>
              <a:tailEnd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466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Game Server Architecture</a:t>
            </a:r>
            <a:endParaRPr lang="zh-CN" altLang="en-US" b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7AAE064-BFF4-4EF6-B086-FCA21B058769}"/>
              </a:ext>
            </a:extLst>
          </p:cNvPr>
          <p:cNvGrpSpPr/>
          <p:nvPr/>
        </p:nvGrpSpPr>
        <p:grpSpPr>
          <a:xfrm>
            <a:off x="1013098" y="2492896"/>
            <a:ext cx="7266553" cy="3599011"/>
            <a:chOff x="545807" y="2343001"/>
            <a:chExt cx="7986633" cy="3750295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807" y="3844299"/>
              <a:ext cx="794373" cy="794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圆角矩形 64"/>
            <p:cNvSpPr>
              <a:spLocks noChangeArrowheads="1"/>
            </p:cNvSpPr>
            <p:nvPr/>
          </p:nvSpPr>
          <p:spPr bwMode="auto">
            <a:xfrm>
              <a:off x="3699504" y="2343001"/>
              <a:ext cx="4832936" cy="3750295"/>
            </a:xfrm>
            <a:prstGeom prst="roundRect">
              <a:avLst>
                <a:gd name="adj" fmla="val 16667"/>
              </a:avLst>
            </a:prstGeom>
            <a:solidFill>
              <a:srgbClr val="99CCFF"/>
            </a:solidFill>
            <a:ln w="38100">
              <a:solidFill>
                <a:srgbClr val="FFFFFF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en-US" dirty="0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6" name="圆角矩形 3"/>
            <p:cNvSpPr>
              <a:spLocks noChangeArrowheads="1"/>
            </p:cNvSpPr>
            <p:nvPr/>
          </p:nvSpPr>
          <p:spPr bwMode="auto">
            <a:xfrm>
              <a:off x="2171340" y="3756460"/>
              <a:ext cx="944583" cy="637089"/>
            </a:xfrm>
            <a:prstGeom prst="roundRect">
              <a:avLst>
                <a:gd name="adj" fmla="val 16667"/>
              </a:avLst>
            </a:prstGeom>
            <a:solidFill>
              <a:srgbClr val="F79646"/>
            </a:solidFill>
            <a:ln w="38100">
              <a:solidFill>
                <a:srgbClr val="FFFFF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rPr>
                <a:t>LINK1</a:t>
              </a:r>
              <a:endParaRPr lang="zh-CN" altLang="en-US" dirty="0">
                <a:solidFill>
                  <a:srgbClr val="FFFFFF"/>
                </a:solidFill>
                <a:latin typeface="Calibri" pitchFamily="34" charset="0"/>
                <a:cs typeface="Calibri" pitchFamily="34" charset="0"/>
                <a:sym typeface="宋体" charset="-122"/>
              </a:endParaRPr>
            </a:p>
          </p:txBody>
        </p:sp>
        <p:grpSp>
          <p:nvGrpSpPr>
            <p:cNvPr id="98" name="组合 97"/>
            <p:cNvGrpSpPr/>
            <p:nvPr/>
          </p:nvGrpSpPr>
          <p:grpSpPr>
            <a:xfrm>
              <a:off x="4108490" y="2655705"/>
              <a:ext cx="4070992" cy="1226605"/>
              <a:chOff x="4108490" y="1579803"/>
              <a:chExt cx="4193940" cy="1250157"/>
            </a:xfrm>
          </p:grpSpPr>
          <p:sp>
            <p:nvSpPr>
              <p:cNvPr id="9" name="圆角矩形 28"/>
              <p:cNvSpPr>
                <a:spLocks noChangeArrowheads="1"/>
              </p:cNvSpPr>
              <p:nvPr/>
            </p:nvSpPr>
            <p:spPr bwMode="auto">
              <a:xfrm>
                <a:off x="4108490" y="1579803"/>
                <a:ext cx="4193940" cy="1250157"/>
              </a:xfrm>
              <a:prstGeom prst="roundRect">
                <a:avLst>
                  <a:gd name="adj" fmla="val 16667"/>
                </a:avLst>
              </a:prstGeom>
              <a:ln>
                <a:headEnd/>
                <a:tailEnd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r>
                  <a:rPr lang="en-US" altLang="zh-CN" dirty="0">
                    <a:solidFill>
                      <a:srgbClr val="FFFFFF"/>
                    </a:solidFill>
                    <a:latin typeface="Calibri" pitchFamily="34" charset="0"/>
                    <a:cs typeface="Calibri" pitchFamily="34" charset="0"/>
                    <a:sym typeface="Calibri" pitchFamily="34" charset="0"/>
                  </a:rPr>
                  <a:t>I/O</a:t>
                </a:r>
                <a:endParaRPr lang="zh-CN" altLang="en-US" dirty="0">
                  <a:solidFill>
                    <a:srgbClr val="FFFFFF"/>
                  </a:solidFill>
                  <a:latin typeface="宋体" charset="-122"/>
                  <a:sym typeface="宋体" charset="-122"/>
                </a:endParaRPr>
              </a:p>
            </p:txBody>
          </p:sp>
          <p:sp>
            <p:nvSpPr>
              <p:cNvPr id="10" name="圆角矩形 122"/>
              <p:cNvSpPr>
                <a:spLocks noChangeArrowheads="1"/>
              </p:cNvSpPr>
              <p:nvPr/>
            </p:nvSpPr>
            <p:spPr bwMode="auto">
              <a:xfrm>
                <a:off x="4830770" y="1631637"/>
                <a:ext cx="1080762" cy="418042"/>
              </a:xfrm>
              <a:prstGeom prst="roundRect">
                <a:avLst>
                  <a:gd name="adj" fmla="val 16667"/>
                </a:avLst>
              </a:prstGeom>
              <a:solidFill>
                <a:srgbClr val="D99593"/>
              </a:solidFill>
              <a:ln w="381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altLang="zh-CN">
                    <a:solidFill>
                      <a:srgbClr val="FFFFFF"/>
                    </a:solidFill>
                    <a:latin typeface="Calibri" pitchFamily="34" charset="0"/>
                    <a:cs typeface="Calibri" pitchFamily="34" charset="0"/>
                    <a:sym typeface="Calibri" pitchFamily="34" charset="0"/>
                  </a:rPr>
                  <a:t>Decode</a:t>
                </a:r>
                <a:endParaRPr lang="zh-CN" altLang="en-US">
                  <a:solidFill>
                    <a:srgbClr val="FFFFFF"/>
                  </a:solidFill>
                  <a:latin typeface="宋体" charset="-122"/>
                  <a:sym typeface="宋体" charset="-122"/>
                </a:endParaRPr>
              </a:p>
            </p:txBody>
          </p:sp>
          <p:sp>
            <p:nvSpPr>
              <p:cNvPr id="11" name="圆角矩形 122"/>
              <p:cNvSpPr>
                <a:spLocks noChangeArrowheads="1"/>
              </p:cNvSpPr>
              <p:nvPr/>
            </p:nvSpPr>
            <p:spPr bwMode="auto">
              <a:xfrm>
                <a:off x="4837770" y="2294839"/>
                <a:ext cx="1080762" cy="418042"/>
              </a:xfrm>
              <a:prstGeom prst="roundRect">
                <a:avLst>
                  <a:gd name="adj" fmla="val 16667"/>
                </a:avLst>
              </a:prstGeom>
              <a:solidFill>
                <a:srgbClr val="D99593"/>
              </a:solidFill>
              <a:ln w="381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altLang="zh-CN" dirty="0">
                    <a:solidFill>
                      <a:srgbClr val="FFFFFF"/>
                    </a:solidFill>
                    <a:latin typeface="Calibri" pitchFamily="34" charset="0"/>
                    <a:cs typeface="Calibri" pitchFamily="34" charset="0"/>
                    <a:sym typeface="宋体" charset="-122"/>
                  </a:rPr>
                  <a:t>Encode</a:t>
                </a:r>
                <a:endParaRPr lang="zh-CN" altLang="en-US" dirty="0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宋体" charset="-122"/>
                </a:endParaRPr>
              </a:p>
            </p:txBody>
          </p:sp>
          <p:sp>
            <p:nvSpPr>
              <p:cNvPr id="13" name="圆角矩形 55"/>
              <p:cNvSpPr>
                <a:spLocks noChangeArrowheads="1"/>
              </p:cNvSpPr>
              <p:nvPr/>
            </p:nvSpPr>
            <p:spPr bwMode="auto">
              <a:xfrm>
                <a:off x="6558544" y="1669614"/>
                <a:ext cx="1607344" cy="1115052"/>
              </a:xfrm>
              <a:prstGeom prst="roundRect">
                <a:avLst>
                  <a:gd name="adj" fmla="val 16667"/>
                </a:avLst>
              </a:prstGeom>
              <a:solidFill>
                <a:srgbClr val="8064A2"/>
              </a:solidFill>
              <a:ln w="381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r>
                  <a:rPr lang="en-US" altLang="zh-CN" dirty="0">
                    <a:solidFill>
                      <a:srgbClr val="FFFFFF"/>
                    </a:solidFill>
                    <a:latin typeface="Calibri" pitchFamily="34" charset="0"/>
                    <a:cs typeface="Calibri" pitchFamily="34" charset="0"/>
                    <a:sym typeface="Calibri" pitchFamily="34" charset="0"/>
                  </a:rPr>
                  <a:t>Thread pool</a:t>
                </a:r>
              </a:p>
              <a:p>
                <a:r>
                  <a:rPr lang="en-US" altLang="zh-CN" sz="1167" dirty="0">
                    <a:solidFill>
                      <a:srgbClr val="FFFFFF"/>
                    </a:solidFill>
                    <a:latin typeface="Calibri" pitchFamily="34" charset="0"/>
                    <a:cs typeface="Calibri" pitchFamily="34" charset="0"/>
                    <a:sym typeface="Calibri" pitchFamily="34" charset="0"/>
                  </a:rPr>
                  <a:t>CProtocol1</a:t>
                </a:r>
              </a:p>
              <a:p>
                <a:r>
                  <a:rPr lang="en-US" altLang="zh-CN" sz="1167" dirty="0">
                    <a:solidFill>
                      <a:srgbClr val="FFFFFF"/>
                    </a:solidFill>
                    <a:latin typeface="Calibri" pitchFamily="34" charset="0"/>
                    <a:cs typeface="Calibri" pitchFamily="34" charset="0"/>
                    <a:sym typeface="Calibri" pitchFamily="34" charset="0"/>
                  </a:rPr>
                  <a:t>CProtocol2</a:t>
                </a:r>
              </a:p>
              <a:p>
                <a:r>
                  <a:rPr lang="en-US" altLang="zh-CN" sz="1167" dirty="0">
                    <a:solidFill>
                      <a:srgbClr val="FFFFFF"/>
                    </a:solidFill>
                    <a:latin typeface="Calibri" pitchFamily="34" charset="0"/>
                    <a:cs typeface="Calibri" pitchFamily="34" charset="0"/>
                    <a:sym typeface="Calibri" pitchFamily="34" charset="0"/>
                  </a:rPr>
                  <a:t>…</a:t>
                </a:r>
              </a:p>
              <a:p>
                <a:endParaRPr lang="zh-CN" altLang="en-US" dirty="0">
                  <a:solidFill>
                    <a:srgbClr val="FFFFFF"/>
                  </a:solidFill>
                  <a:latin typeface="宋体" charset="-122"/>
                  <a:sym typeface="宋体" charset="-122"/>
                </a:endParaRPr>
              </a:p>
            </p:txBody>
          </p:sp>
        </p:grpSp>
        <p:cxnSp>
          <p:nvCxnSpPr>
            <p:cNvPr id="44" name="曲线连接符 43"/>
            <p:cNvCxnSpPr>
              <a:cxnSpLocks/>
              <a:stCxn id="11" idx="1"/>
              <a:endCxn id="6" idx="3"/>
            </p:cNvCxnSpPr>
            <p:nvPr/>
          </p:nvCxnSpPr>
          <p:spPr>
            <a:xfrm rot="10800000" flipV="1">
              <a:off x="3115923" y="3562355"/>
              <a:ext cx="1700467" cy="512650"/>
            </a:xfrm>
            <a:prstGeom prst="curvedConnector3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3" name="曲线连接符 52"/>
            <p:cNvCxnSpPr>
              <a:cxnSpLocks/>
              <a:stCxn id="6" idx="0"/>
              <a:endCxn id="10" idx="1"/>
            </p:cNvCxnSpPr>
            <p:nvPr/>
          </p:nvCxnSpPr>
          <p:spPr>
            <a:xfrm rot="5400000" flipH="1" flipV="1">
              <a:off x="3304207" y="2251072"/>
              <a:ext cx="844813" cy="2165964"/>
            </a:xfrm>
            <a:prstGeom prst="curvedConnector2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曲线连接符 63"/>
            <p:cNvCxnSpPr>
              <a:cxnSpLocks/>
              <a:stCxn id="10" idx="3"/>
              <a:endCxn id="13" idx="1"/>
            </p:cNvCxnSpPr>
            <p:nvPr/>
          </p:nvCxnSpPr>
          <p:spPr>
            <a:xfrm>
              <a:off x="5858675" y="2911647"/>
              <a:ext cx="628045" cy="379201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曲线连接符 66"/>
            <p:cNvCxnSpPr>
              <a:cxnSpLocks/>
              <a:stCxn id="13" idx="1"/>
              <a:endCxn id="11" idx="3"/>
            </p:cNvCxnSpPr>
            <p:nvPr/>
          </p:nvCxnSpPr>
          <p:spPr>
            <a:xfrm rot="10800000" flipV="1">
              <a:off x="5865469" y="3290846"/>
              <a:ext cx="621250" cy="271507"/>
            </a:xfrm>
            <a:prstGeom prst="curvedConnector3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99" name="组合 98"/>
            <p:cNvGrpSpPr/>
            <p:nvPr/>
          </p:nvGrpSpPr>
          <p:grpSpPr>
            <a:xfrm>
              <a:off x="4180498" y="4132945"/>
              <a:ext cx="4001095" cy="1577063"/>
              <a:chOff x="4211960" y="3095154"/>
              <a:chExt cx="4121932" cy="1607344"/>
            </a:xfrm>
          </p:grpSpPr>
          <p:sp>
            <p:nvSpPr>
              <p:cNvPr id="14" name="圆角矩形 28"/>
              <p:cNvSpPr>
                <a:spLocks noChangeArrowheads="1"/>
              </p:cNvSpPr>
              <p:nvPr/>
            </p:nvSpPr>
            <p:spPr bwMode="auto">
              <a:xfrm>
                <a:off x="4211960" y="3095154"/>
                <a:ext cx="4121932" cy="1607344"/>
              </a:xfrm>
              <a:prstGeom prst="roundRect">
                <a:avLst>
                  <a:gd name="adj" fmla="val 16667"/>
                </a:avLst>
              </a:prstGeom>
              <a:solidFill>
                <a:srgbClr val="4BACC6"/>
              </a:solidFill>
              <a:ln w="381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r>
                  <a:rPr lang="en-US" altLang="zh-CN" dirty="0">
                    <a:solidFill>
                      <a:srgbClr val="FFFFFF"/>
                    </a:solidFill>
                    <a:latin typeface="宋体" charset="-122"/>
                    <a:sym typeface="宋体" charset="-122"/>
                  </a:rPr>
                  <a:t>DB</a:t>
                </a:r>
                <a:endParaRPr lang="zh-CN" altLang="en-US" dirty="0">
                  <a:solidFill>
                    <a:srgbClr val="FFFFFF"/>
                  </a:solidFill>
                  <a:latin typeface="宋体" charset="-122"/>
                  <a:sym typeface="宋体" charset="-122"/>
                </a:endParaRPr>
              </a:p>
            </p:txBody>
          </p:sp>
          <p:sp>
            <p:nvSpPr>
              <p:cNvPr id="16" name="圆角矩形 55"/>
              <p:cNvSpPr>
                <a:spLocks noChangeArrowheads="1"/>
              </p:cNvSpPr>
              <p:nvPr/>
            </p:nvSpPr>
            <p:spPr bwMode="auto">
              <a:xfrm>
                <a:off x="4819248" y="3225774"/>
                <a:ext cx="1768583" cy="1369219"/>
              </a:xfrm>
              <a:prstGeom prst="roundRect">
                <a:avLst>
                  <a:gd name="adj" fmla="val 16667"/>
                </a:avLst>
              </a:prstGeom>
              <a:solidFill>
                <a:srgbClr val="8064A2"/>
              </a:solidFill>
              <a:ln w="381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r>
                  <a:rPr lang="en-US" altLang="zh-CN" dirty="0">
                    <a:solidFill>
                      <a:srgbClr val="FFFFFF"/>
                    </a:solidFill>
                    <a:latin typeface="Calibri" pitchFamily="34" charset="0"/>
                    <a:cs typeface="Calibri" pitchFamily="34" charset="0"/>
                    <a:sym typeface="Calibri" pitchFamily="34" charset="0"/>
                  </a:rPr>
                  <a:t>Data thread pool</a:t>
                </a:r>
              </a:p>
              <a:p>
                <a:r>
                  <a:rPr lang="en-US" altLang="zh-CN" sz="1167" dirty="0">
                    <a:solidFill>
                      <a:srgbClr val="FFFFFF"/>
                    </a:solidFill>
                    <a:latin typeface="Calibri" pitchFamily="34" charset="0"/>
                    <a:cs typeface="Calibri" pitchFamily="34" charset="0"/>
                    <a:sym typeface="Calibri" pitchFamily="34" charset="0"/>
                  </a:rPr>
                  <a:t>Procedure1</a:t>
                </a:r>
              </a:p>
              <a:p>
                <a:r>
                  <a:rPr lang="en-US" altLang="zh-CN" sz="1167" dirty="0">
                    <a:solidFill>
                      <a:srgbClr val="FFFFFF"/>
                    </a:solidFill>
                    <a:latin typeface="Calibri" pitchFamily="34" charset="0"/>
                    <a:cs typeface="Calibri" pitchFamily="34" charset="0"/>
                    <a:sym typeface="Calibri" pitchFamily="34" charset="0"/>
                  </a:rPr>
                  <a:t>Procedure2</a:t>
                </a:r>
              </a:p>
              <a:p>
                <a:r>
                  <a:rPr lang="en-US" altLang="zh-CN" sz="1167" dirty="0">
                    <a:solidFill>
                      <a:srgbClr val="FFFFFF"/>
                    </a:solidFill>
                    <a:latin typeface="Calibri" pitchFamily="34" charset="0"/>
                    <a:cs typeface="Calibri" pitchFamily="34" charset="0"/>
                    <a:sym typeface="Calibri" pitchFamily="34" charset="0"/>
                  </a:rPr>
                  <a:t>…</a:t>
                </a:r>
              </a:p>
              <a:p>
                <a:endParaRPr lang="zh-CN" altLang="en-US" dirty="0">
                  <a:solidFill>
                    <a:srgbClr val="FFFFFF"/>
                  </a:solidFill>
                  <a:latin typeface="宋体" charset="-122"/>
                  <a:sym typeface="宋体" charset="-122"/>
                </a:endParaRPr>
              </a:p>
            </p:txBody>
          </p:sp>
          <p:sp>
            <p:nvSpPr>
              <p:cNvPr id="70" name="流程图: 磁盘 69"/>
              <p:cNvSpPr/>
              <p:nvPr/>
            </p:nvSpPr>
            <p:spPr>
              <a:xfrm>
                <a:off x="6956381" y="3901620"/>
                <a:ext cx="1241612" cy="632448"/>
              </a:xfrm>
              <a:prstGeom prst="flowChartMagneticDisk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4" name="曲线连接符 73"/>
            <p:cNvCxnSpPr>
              <a:cxnSpLocks/>
              <a:stCxn id="13" idx="2"/>
              <a:endCxn id="16" idx="0"/>
            </p:cNvCxnSpPr>
            <p:nvPr/>
          </p:nvCxnSpPr>
          <p:spPr>
            <a:xfrm rot="5400000">
              <a:off x="6235975" y="3230246"/>
              <a:ext cx="423234" cy="163848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5" name="曲线连接符 84"/>
            <p:cNvCxnSpPr>
              <a:cxnSpLocks/>
              <a:stCxn id="70" idx="2"/>
              <a:endCxn id="16" idx="3"/>
            </p:cNvCxnSpPr>
            <p:nvPr/>
          </p:nvCxnSpPr>
          <p:spPr>
            <a:xfrm rot="10800000">
              <a:off x="6486721" y="4932817"/>
              <a:ext cx="357746" cy="301668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8" name="曲线连接符 87"/>
            <p:cNvCxnSpPr>
              <a:stCxn id="6" idx="1"/>
              <a:endCxn id="4" idx="3"/>
            </p:cNvCxnSpPr>
            <p:nvPr/>
          </p:nvCxnSpPr>
          <p:spPr>
            <a:xfrm rot="10800000" flipV="1">
              <a:off x="1340180" y="4075004"/>
              <a:ext cx="831160" cy="166481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146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详细设计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流程图</a:t>
            </a:r>
            <a:endParaRPr lang="en-US" altLang="zh-CN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交互图（时序图、状态图、活动图</a:t>
            </a:r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……</a:t>
            </a:r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）</a:t>
            </a:r>
            <a:endParaRPr lang="en-US" altLang="zh-CN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PAD</a:t>
            </a:r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（</a:t>
            </a:r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Problem Analysis Diagram</a:t>
            </a:r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）</a:t>
            </a:r>
            <a:endParaRPr lang="en-US" altLang="zh-CN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伪代码</a:t>
            </a:r>
            <a:endParaRPr lang="en-US" altLang="zh-CN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15979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经典流程图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非整百年：能被</a:t>
            </a:r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4</a:t>
            </a:r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整除的为闰年（如</a:t>
            </a:r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2004</a:t>
            </a:r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年就是</a:t>
            </a:r>
            <a:r>
              <a:rPr lang="zh-CN" altLang="en-US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闰年）</a:t>
            </a:r>
            <a:endParaRPr lang="zh-CN" altLang="en-US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整百年：能被</a:t>
            </a:r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400</a:t>
            </a:r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整除的是闰年。</a:t>
            </a:r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(</a:t>
            </a:r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如</a:t>
            </a:r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2000</a:t>
            </a:r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年是闰年，</a:t>
            </a:r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1900</a:t>
            </a:r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年不是闰年</a:t>
            </a:r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)</a:t>
            </a:r>
          </a:p>
          <a:p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对于数值很大的年份：这年如果能被</a:t>
            </a:r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3200</a:t>
            </a:r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整除</a:t>
            </a:r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,</a:t>
            </a:r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并且能被</a:t>
            </a:r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172800</a:t>
            </a:r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整除则是</a:t>
            </a:r>
            <a:r>
              <a:rPr lang="zh-CN" altLang="en-US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闰年</a:t>
            </a:r>
            <a:endParaRPr lang="en-US" altLang="zh-CN" dirty="0" smtClean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en-US" altLang="zh-CN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……</a:t>
            </a:r>
            <a:endParaRPr lang="zh-CN" altLang="en-US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endParaRPr lang="zh-CN" altLang="en-US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127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668" name="Group 4"/>
          <p:cNvGrpSpPr>
            <a:grpSpLocks/>
          </p:cNvGrpSpPr>
          <p:nvPr/>
        </p:nvGrpSpPr>
        <p:grpSpPr bwMode="auto">
          <a:xfrm>
            <a:off x="2051720" y="1916832"/>
            <a:ext cx="5400600" cy="4248472"/>
            <a:chOff x="158" y="119"/>
            <a:chExt cx="5126" cy="4082"/>
          </a:xfrm>
        </p:grpSpPr>
        <p:sp>
          <p:nvSpPr>
            <p:cNvPr id="113669" name="AutoShape 5"/>
            <p:cNvSpPr>
              <a:spLocks noChangeArrowheads="1"/>
            </p:cNvSpPr>
            <p:nvPr/>
          </p:nvSpPr>
          <p:spPr bwMode="auto">
            <a:xfrm>
              <a:off x="2018" y="119"/>
              <a:ext cx="953" cy="288"/>
            </a:xfrm>
            <a:prstGeom prst="roundRect">
              <a:avLst>
                <a:gd name="adj" fmla="val 4375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zh-CN" altLang="en-US" sz="2000" b="1" dirty="0">
                  <a:latin typeface="Times New Roman" panose="02020603050405020304" pitchFamily="18" charset="0"/>
                </a:rPr>
                <a:t>开始</a:t>
              </a:r>
            </a:p>
          </p:txBody>
        </p:sp>
        <p:sp>
          <p:nvSpPr>
            <p:cNvPr id="113670" name="AutoShape 6"/>
            <p:cNvSpPr>
              <a:spLocks noChangeArrowheads="1"/>
            </p:cNvSpPr>
            <p:nvPr/>
          </p:nvSpPr>
          <p:spPr bwMode="auto">
            <a:xfrm>
              <a:off x="1872" y="551"/>
              <a:ext cx="1245" cy="336"/>
            </a:xfrm>
            <a:prstGeom prst="parallelogram">
              <a:avLst>
                <a:gd name="adj" fmla="val 63094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zh-CN" altLang="en-US" sz="2000" b="1" dirty="0">
                  <a:latin typeface="Times New Roman" panose="02020603050405020304" pitchFamily="18" charset="0"/>
                </a:rPr>
                <a:t>输入</a:t>
              </a:r>
              <a:r>
                <a:rPr kumimoji="1" lang="en-US" altLang="zh-CN" sz="2000" b="1" dirty="0">
                  <a:latin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113671" name="AutoShape 7"/>
            <p:cNvSpPr>
              <a:spLocks noChangeArrowheads="1"/>
            </p:cNvSpPr>
            <p:nvPr/>
          </p:nvSpPr>
          <p:spPr bwMode="auto">
            <a:xfrm>
              <a:off x="2928" y="1463"/>
              <a:ext cx="1440" cy="480"/>
            </a:xfrm>
            <a:prstGeom prst="diamond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CN" b="1" dirty="0">
                  <a:latin typeface="Times New Roman" panose="02020603050405020304" pitchFamily="18" charset="0"/>
                </a:rPr>
                <a:t>100</a:t>
              </a:r>
              <a:r>
                <a:rPr kumimoji="1" lang="zh-CN" altLang="en-US" b="1" dirty="0">
                  <a:latin typeface="Times New Roman" panose="02020603050405020304" pitchFamily="18" charset="0"/>
                </a:rPr>
                <a:t>整除</a:t>
              </a:r>
              <a:r>
                <a:rPr kumimoji="1" lang="en-US" altLang="zh-CN" b="1" dirty="0">
                  <a:latin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113672" name="AutoShape 8"/>
            <p:cNvSpPr>
              <a:spLocks noChangeArrowheads="1"/>
            </p:cNvSpPr>
            <p:nvPr/>
          </p:nvSpPr>
          <p:spPr bwMode="auto">
            <a:xfrm>
              <a:off x="1202" y="1895"/>
              <a:ext cx="1876" cy="537"/>
            </a:xfrm>
            <a:prstGeom prst="diamond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</a:rPr>
                <a:t>400</a:t>
              </a:r>
              <a:r>
                <a:rPr kumimoji="1" lang="zh-CN" altLang="en-US" sz="2000" b="1" dirty="0">
                  <a:latin typeface="Times New Roman" panose="02020603050405020304" pitchFamily="18" charset="0"/>
                </a:rPr>
                <a:t>整除</a:t>
              </a:r>
              <a:r>
                <a:rPr kumimoji="1" lang="en-US" altLang="zh-CN" sz="2000" b="1" dirty="0">
                  <a:latin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113673" name="AutoShape 9"/>
            <p:cNvSpPr>
              <a:spLocks noChangeArrowheads="1"/>
            </p:cNvSpPr>
            <p:nvPr/>
          </p:nvSpPr>
          <p:spPr bwMode="auto">
            <a:xfrm>
              <a:off x="1824" y="1031"/>
              <a:ext cx="1344" cy="480"/>
            </a:xfrm>
            <a:prstGeom prst="diamond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</a:rPr>
                <a:t>4</a:t>
              </a:r>
              <a:r>
                <a:rPr kumimoji="1" lang="zh-CN" altLang="en-US" sz="2000" b="1" dirty="0">
                  <a:latin typeface="Times New Roman" panose="02020603050405020304" pitchFamily="18" charset="0"/>
                </a:rPr>
                <a:t>整除</a:t>
              </a:r>
              <a:r>
                <a:rPr kumimoji="1" lang="en-US" altLang="zh-CN" sz="2000" b="1" dirty="0">
                  <a:latin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113674" name="AutoShape 10"/>
            <p:cNvSpPr>
              <a:spLocks noChangeArrowheads="1"/>
            </p:cNvSpPr>
            <p:nvPr/>
          </p:nvSpPr>
          <p:spPr bwMode="auto">
            <a:xfrm>
              <a:off x="2245" y="3865"/>
              <a:ext cx="859" cy="336"/>
            </a:xfrm>
            <a:prstGeom prst="roundRect">
              <a:avLst>
                <a:gd name="adj" fmla="val 4375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zh-CN" altLang="en-US" sz="2000" b="1" dirty="0">
                  <a:latin typeface="Times New Roman" panose="02020603050405020304" pitchFamily="18" charset="0"/>
                </a:rPr>
                <a:t>结束</a:t>
              </a:r>
            </a:p>
          </p:txBody>
        </p:sp>
        <p:sp>
          <p:nvSpPr>
            <p:cNvPr id="113675" name="AutoShape 11"/>
            <p:cNvSpPr>
              <a:spLocks noChangeArrowheads="1"/>
            </p:cNvSpPr>
            <p:nvPr/>
          </p:nvSpPr>
          <p:spPr bwMode="auto">
            <a:xfrm>
              <a:off x="2784" y="3067"/>
              <a:ext cx="2500" cy="363"/>
            </a:xfrm>
            <a:prstGeom prst="parallelogram">
              <a:avLst>
                <a:gd name="adj" fmla="val 6683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zh-CN" altLang="en-US" sz="2000" b="1" dirty="0">
                  <a:latin typeface="Times New Roman" panose="02020603050405020304" pitchFamily="18" charset="0"/>
                </a:rPr>
                <a:t>输出“</a:t>
              </a:r>
              <a:r>
                <a:rPr kumimoji="1" lang="en-US" altLang="zh-CN" sz="2000" b="1" dirty="0">
                  <a:latin typeface="Times New Roman" panose="02020603050405020304" pitchFamily="18" charset="0"/>
                </a:rPr>
                <a:t>y</a:t>
              </a:r>
              <a:r>
                <a:rPr kumimoji="1" lang="zh-CN" altLang="en-US" sz="2000" b="1" dirty="0">
                  <a:latin typeface="Times New Roman" panose="02020603050405020304" pitchFamily="18" charset="0"/>
                </a:rPr>
                <a:t>是闰年”</a:t>
              </a:r>
            </a:p>
          </p:txBody>
        </p:sp>
        <p:sp>
          <p:nvSpPr>
            <p:cNvPr id="113676" name="AutoShape 12"/>
            <p:cNvSpPr>
              <a:spLocks noChangeArrowheads="1"/>
            </p:cNvSpPr>
            <p:nvPr/>
          </p:nvSpPr>
          <p:spPr bwMode="auto">
            <a:xfrm>
              <a:off x="158" y="3049"/>
              <a:ext cx="2586" cy="336"/>
            </a:xfrm>
            <a:prstGeom prst="parallelogram">
              <a:avLst>
                <a:gd name="adj" fmla="val 74684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zh-CN" altLang="en-US" sz="2000" b="1" dirty="0">
                  <a:latin typeface="Times New Roman" panose="02020603050405020304" pitchFamily="18" charset="0"/>
                </a:rPr>
                <a:t>输出“</a:t>
              </a:r>
              <a:r>
                <a:rPr kumimoji="1" lang="en-US" altLang="zh-CN" sz="2000" b="1" dirty="0">
                  <a:latin typeface="Times New Roman" panose="02020603050405020304" pitchFamily="18" charset="0"/>
                </a:rPr>
                <a:t>y</a:t>
              </a:r>
              <a:r>
                <a:rPr kumimoji="1" lang="zh-CN" altLang="en-US" sz="2000" b="1" dirty="0">
                  <a:latin typeface="Times New Roman" panose="02020603050405020304" pitchFamily="18" charset="0"/>
                </a:rPr>
                <a:t>不是闰年”</a:t>
              </a:r>
            </a:p>
          </p:txBody>
        </p:sp>
        <p:sp>
          <p:nvSpPr>
            <p:cNvPr id="113677" name="Line 13"/>
            <p:cNvSpPr>
              <a:spLocks noChangeShapeType="1"/>
            </p:cNvSpPr>
            <p:nvPr/>
          </p:nvSpPr>
          <p:spPr bwMode="auto">
            <a:xfrm>
              <a:off x="2496" y="407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78" name="Line 14"/>
            <p:cNvSpPr>
              <a:spLocks noChangeShapeType="1"/>
            </p:cNvSpPr>
            <p:nvPr/>
          </p:nvSpPr>
          <p:spPr bwMode="auto">
            <a:xfrm>
              <a:off x="2496" y="887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79" name="Line 15"/>
            <p:cNvSpPr>
              <a:spLocks noChangeShapeType="1"/>
            </p:cNvSpPr>
            <p:nvPr/>
          </p:nvSpPr>
          <p:spPr bwMode="auto">
            <a:xfrm flipH="1">
              <a:off x="567" y="1271"/>
              <a:ext cx="1257" cy="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80" name="Line 16"/>
            <p:cNvSpPr>
              <a:spLocks noChangeShapeType="1"/>
            </p:cNvSpPr>
            <p:nvPr/>
          </p:nvSpPr>
          <p:spPr bwMode="auto">
            <a:xfrm>
              <a:off x="567" y="1298"/>
              <a:ext cx="0" cy="1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81" name="Line 17"/>
            <p:cNvSpPr>
              <a:spLocks noChangeShapeType="1"/>
            </p:cNvSpPr>
            <p:nvPr/>
          </p:nvSpPr>
          <p:spPr bwMode="auto">
            <a:xfrm>
              <a:off x="3168" y="1271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82" name="Line 18"/>
            <p:cNvSpPr>
              <a:spLocks noChangeShapeType="1"/>
            </p:cNvSpPr>
            <p:nvPr/>
          </p:nvSpPr>
          <p:spPr bwMode="auto">
            <a:xfrm>
              <a:off x="3648" y="1271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83" name="Line 19"/>
            <p:cNvSpPr>
              <a:spLocks noChangeShapeType="1"/>
            </p:cNvSpPr>
            <p:nvPr/>
          </p:nvSpPr>
          <p:spPr bwMode="auto">
            <a:xfrm>
              <a:off x="2154" y="1703"/>
              <a:ext cx="0" cy="1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84" name="Line 20"/>
            <p:cNvSpPr>
              <a:spLocks noChangeShapeType="1"/>
            </p:cNvSpPr>
            <p:nvPr/>
          </p:nvSpPr>
          <p:spPr bwMode="auto">
            <a:xfrm flipH="1">
              <a:off x="2154" y="1703"/>
              <a:ext cx="774" cy="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85" name="Line 21"/>
            <p:cNvSpPr>
              <a:spLocks noChangeShapeType="1"/>
            </p:cNvSpPr>
            <p:nvPr/>
          </p:nvSpPr>
          <p:spPr bwMode="auto">
            <a:xfrm>
              <a:off x="4368" y="1703"/>
              <a:ext cx="644" cy="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86" name="Line 22"/>
            <p:cNvSpPr>
              <a:spLocks noChangeShapeType="1"/>
            </p:cNvSpPr>
            <p:nvPr/>
          </p:nvSpPr>
          <p:spPr bwMode="auto">
            <a:xfrm>
              <a:off x="5012" y="1706"/>
              <a:ext cx="0" cy="4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87" name="Line 23"/>
            <p:cNvSpPr>
              <a:spLocks noChangeShapeType="1"/>
            </p:cNvSpPr>
            <p:nvPr/>
          </p:nvSpPr>
          <p:spPr bwMode="auto">
            <a:xfrm>
              <a:off x="3061" y="2160"/>
              <a:ext cx="95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88" name="Line 24"/>
            <p:cNvSpPr>
              <a:spLocks noChangeShapeType="1"/>
            </p:cNvSpPr>
            <p:nvPr/>
          </p:nvSpPr>
          <p:spPr bwMode="auto">
            <a:xfrm>
              <a:off x="4014" y="2160"/>
              <a:ext cx="0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89" name="Line 25"/>
            <p:cNvSpPr>
              <a:spLocks noChangeShapeType="1"/>
            </p:cNvSpPr>
            <p:nvPr/>
          </p:nvSpPr>
          <p:spPr bwMode="auto">
            <a:xfrm flipH="1" flipV="1">
              <a:off x="884" y="2160"/>
              <a:ext cx="31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90" name="Line 26"/>
            <p:cNvSpPr>
              <a:spLocks noChangeShapeType="1"/>
            </p:cNvSpPr>
            <p:nvPr/>
          </p:nvSpPr>
          <p:spPr bwMode="auto">
            <a:xfrm>
              <a:off x="567" y="2523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91" name="Line 27"/>
            <p:cNvSpPr>
              <a:spLocks noChangeShapeType="1"/>
            </p:cNvSpPr>
            <p:nvPr/>
          </p:nvSpPr>
          <p:spPr bwMode="auto">
            <a:xfrm flipH="1">
              <a:off x="5012" y="2160"/>
              <a:ext cx="0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92" name="Line 28"/>
            <p:cNvSpPr>
              <a:spLocks noChangeShapeType="1"/>
            </p:cNvSpPr>
            <p:nvPr/>
          </p:nvSpPr>
          <p:spPr bwMode="auto">
            <a:xfrm>
              <a:off x="884" y="2160"/>
              <a:ext cx="0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93" name="Line 29"/>
            <p:cNvSpPr>
              <a:spLocks noChangeShapeType="1"/>
            </p:cNvSpPr>
            <p:nvPr/>
          </p:nvSpPr>
          <p:spPr bwMode="auto">
            <a:xfrm>
              <a:off x="1383" y="3417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94" name="Line 30"/>
            <p:cNvSpPr>
              <a:spLocks noChangeShapeType="1"/>
            </p:cNvSpPr>
            <p:nvPr/>
          </p:nvSpPr>
          <p:spPr bwMode="auto">
            <a:xfrm>
              <a:off x="1383" y="3657"/>
              <a:ext cx="263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95" name="Line 31"/>
            <p:cNvSpPr>
              <a:spLocks noChangeShapeType="1"/>
            </p:cNvSpPr>
            <p:nvPr/>
          </p:nvSpPr>
          <p:spPr bwMode="auto">
            <a:xfrm>
              <a:off x="4014" y="3417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96" name="Line 32"/>
            <p:cNvSpPr>
              <a:spLocks noChangeShapeType="1"/>
            </p:cNvSpPr>
            <p:nvPr/>
          </p:nvSpPr>
          <p:spPr bwMode="auto">
            <a:xfrm>
              <a:off x="2699" y="364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97" name="Text Box 33"/>
            <p:cNvSpPr txBox="1">
              <a:spLocks noChangeArrowheads="1"/>
            </p:cNvSpPr>
            <p:nvPr/>
          </p:nvSpPr>
          <p:spPr bwMode="auto">
            <a:xfrm>
              <a:off x="2608" y="1389"/>
              <a:ext cx="460" cy="4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2333" b="1" dirty="0">
                  <a:solidFill>
                    <a:srgbClr val="FF00FF"/>
                  </a:solidFill>
                  <a:latin typeface="Times New Roman" panose="02020603050405020304" pitchFamily="18" charset="0"/>
                </a:rPr>
                <a:t>是</a:t>
              </a:r>
            </a:p>
          </p:txBody>
        </p:sp>
        <p:sp>
          <p:nvSpPr>
            <p:cNvPr id="113698" name="Text Box 34"/>
            <p:cNvSpPr txBox="1">
              <a:spLocks noChangeArrowheads="1"/>
            </p:cNvSpPr>
            <p:nvPr/>
          </p:nvSpPr>
          <p:spPr bwMode="auto">
            <a:xfrm>
              <a:off x="3216" y="983"/>
              <a:ext cx="420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2000" b="1" dirty="0">
                  <a:solidFill>
                    <a:srgbClr val="FF00FF"/>
                  </a:solidFill>
                  <a:latin typeface="Times New Roman" panose="02020603050405020304" pitchFamily="18" charset="0"/>
                </a:rPr>
                <a:t>是</a:t>
              </a:r>
            </a:p>
          </p:txBody>
        </p:sp>
        <p:sp>
          <p:nvSpPr>
            <p:cNvPr id="113699" name="Text Box 35"/>
            <p:cNvSpPr txBox="1">
              <a:spLocks noChangeArrowheads="1"/>
            </p:cNvSpPr>
            <p:nvPr/>
          </p:nvSpPr>
          <p:spPr bwMode="auto">
            <a:xfrm>
              <a:off x="793" y="1706"/>
              <a:ext cx="460" cy="4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2333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否</a:t>
              </a:r>
            </a:p>
          </p:txBody>
        </p:sp>
        <p:sp>
          <p:nvSpPr>
            <p:cNvPr id="113700" name="Text Box 36"/>
            <p:cNvSpPr txBox="1">
              <a:spLocks noChangeArrowheads="1"/>
            </p:cNvSpPr>
            <p:nvPr/>
          </p:nvSpPr>
          <p:spPr bwMode="auto">
            <a:xfrm>
              <a:off x="4513" y="1379"/>
              <a:ext cx="460" cy="4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2333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否</a:t>
              </a:r>
            </a:p>
          </p:txBody>
        </p:sp>
        <p:sp>
          <p:nvSpPr>
            <p:cNvPr id="113701" name="Text Box 37"/>
            <p:cNvSpPr txBox="1">
              <a:spLocks noChangeArrowheads="1"/>
            </p:cNvSpPr>
            <p:nvPr/>
          </p:nvSpPr>
          <p:spPr bwMode="auto">
            <a:xfrm>
              <a:off x="1440" y="983"/>
              <a:ext cx="420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20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否</a:t>
              </a:r>
            </a:p>
          </p:txBody>
        </p:sp>
        <p:sp>
          <p:nvSpPr>
            <p:cNvPr id="113702" name="Text Box 38"/>
            <p:cNvSpPr txBox="1">
              <a:spLocks noChangeArrowheads="1"/>
            </p:cNvSpPr>
            <p:nvPr/>
          </p:nvSpPr>
          <p:spPr bwMode="auto">
            <a:xfrm>
              <a:off x="3168" y="1847"/>
              <a:ext cx="420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2000" b="1">
                  <a:solidFill>
                    <a:srgbClr val="FF00FF"/>
                  </a:solidFill>
                  <a:latin typeface="Times New Roman" panose="02020603050405020304" pitchFamily="18" charset="0"/>
                </a:rPr>
                <a:t>是</a:t>
              </a:r>
            </a:p>
          </p:txBody>
        </p:sp>
      </p:grpSp>
      <p:sp>
        <p:nvSpPr>
          <p:cNvPr id="38" name="标题 1"/>
          <p:cNvSpPr>
            <a:spLocks noGrp="1"/>
          </p:cNvSpPr>
          <p:nvPr>
            <p:ph type="title" idx="4294967295"/>
          </p:nvPr>
        </p:nvSpPr>
        <p:spPr>
          <a:xfrm>
            <a:off x="876622" y="746993"/>
            <a:ext cx="7652813" cy="952500"/>
          </a:xfrm>
        </p:spPr>
        <p:txBody>
          <a:bodyPr/>
          <a:lstStyle/>
          <a:p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流程图</a:t>
            </a:r>
          </a:p>
        </p:txBody>
      </p:sp>
    </p:spTree>
    <p:extLst>
      <p:ext uri="{BB962C8B-B14F-4D97-AF65-F5344CB8AC3E}">
        <p14:creationId xmlns:p14="http://schemas.microsoft.com/office/powerpoint/2010/main" val="330398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3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071" name="Group 1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758443"/>
              </p:ext>
            </p:extLst>
          </p:nvPr>
        </p:nvGraphicFramePr>
        <p:xfrm>
          <a:off x="1152261" y="1628511"/>
          <a:ext cx="6840802" cy="4465322"/>
        </p:xfrm>
        <a:graphic>
          <a:graphicData uri="http://schemas.openxmlformats.org/drawingml/2006/table">
            <a:tbl>
              <a:tblPr/>
              <a:tblGrid>
                <a:gridCol w="1318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1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07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878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符号</a:t>
                      </a:r>
                    </a:p>
                  </a:txBody>
                  <a:tcPr marL="76200" marR="76200"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名称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意义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7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700" b="0" i="0" u="none" strike="noStrike" cap="none" normalizeH="0" baseline="0">
                        <a:ln>
                          <a:noFill/>
                        </a:ln>
                        <a:solidFill>
                          <a:srgbClr val="3B3B3B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76200" marR="76200"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准备（</a:t>
                      </a: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Start</a:t>
                      </a: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）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流程图开始 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78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rgbClr val="3B3B3B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76200" marR="76200"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处理程序</a:t>
                      </a: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/</a:t>
                      </a: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进程（</a:t>
                      </a: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Process</a:t>
                      </a: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）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Do </a:t>
                      </a:r>
                      <a:r>
                        <a:rPr kumimoji="0" lang="en-US" altLang="zh-CN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sth</a:t>
                      </a: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.</a:t>
                      </a:r>
                      <a:endParaRPr kumimoji="0" lang="zh-CN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rgbClr val="3B3B3B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45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700" b="0" i="0" u="none" strike="noStrike" cap="none" normalizeH="0" baseline="0">
                        <a:ln>
                          <a:noFill/>
                        </a:ln>
                        <a:solidFill>
                          <a:srgbClr val="3B3B3B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76200" marR="76200"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决策</a:t>
                      </a: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/</a:t>
                      </a: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判定（</a:t>
                      </a: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Decision</a:t>
                      </a: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）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If-else</a:t>
                      </a:r>
                      <a:endParaRPr kumimoji="0" lang="zh-CN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rgbClr val="3B3B3B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700" b="0" i="0" u="none" strike="noStrike" cap="none" normalizeH="0" baseline="0">
                        <a:ln>
                          <a:noFill/>
                        </a:ln>
                        <a:solidFill>
                          <a:srgbClr val="3B3B3B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76200" marR="76200"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终止（</a:t>
                      </a: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END</a:t>
                      </a:r>
                      <a:r>
                        <a:rPr kumimoji="0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） 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流程图终止</a:t>
                      </a:r>
                      <a:r>
                        <a:rPr kumimoji="0" lang="zh-CN" alt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 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45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700" b="0" i="0" u="none" strike="noStrike" cap="none" normalizeH="0" baseline="0">
                        <a:ln>
                          <a:noFill/>
                        </a:ln>
                        <a:solidFill>
                          <a:srgbClr val="3B3B3B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76200" marR="76200"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路径（</a:t>
                      </a: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Path</a:t>
                      </a: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） 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下一步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878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700" b="0" i="0" u="none" strike="noStrike" cap="none" normalizeH="0" baseline="0">
                        <a:ln>
                          <a:noFill/>
                        </a:ln>
                        <a:solidFill>
                          <a:srgbClr val="3B3B3B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76200" marR="76200"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文档（</a:t>
                      </a: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Document</a:t>
                      </a: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） 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输入或输出文件 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4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700" b="0" i="0" u="none" strike="noStrike" cap="none" normalizeH="0" baseline="0">
                        <a:ln>
                          <a:noFill/>
                        </a:ln>
                        <a:solidFill>
                          <a:srgbClr val="3B3B3B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76200" marR="76200"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预先定义进（</a:t>
                      </a: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Predefined Process</a:t>
                      </a: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） 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使用某一已定义之处理程序 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4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700" b="0" i="0" u="none" strike="noStrike" cap="none" normalizeH="0" baseline="0">
                        <a:ln>
                          <a:noFill/>
                        </a:ln>
                        <a:solidFill>
                          <a:srgbClr val="3B3B3B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76200" marR="76200"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页面内引用</a:t>
                      </a: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/</a:t>
                      </a: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功能接口 （</a:t>
                      </a: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Connector</a:t>
                      </a: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） 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流程图向另一流程图之出口；或从另一地方之入口 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700" b="0" i="0" u="none" strike="noStrike" cap="none" normalizeH="0" baseline="0">
                        <a:ln>
                          <a:noFill/>
                        </a:ln>
                        <a:solidFill>
                          <a:srgbClr val="3B3B3B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76200" marR="76200"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注释（</a:t>
                      </a: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Comment)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表示附注说明之用</a:t>
                      </a:r>
                      <a:r>
                        <a:rPr kumimoji="0" lang="zh-CN" alt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 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169" name="AutoShape 108"/>
          <p:cNvSpPr>
            <a:spLocks noChangeArrowheads="1"/>
          </p:cNvSpPr>
          <p:nvPr/>
        </p:nvSpPr>
        <p:spPr bwMode="auto">
          <a:xfrm>
            <a:off x="1571625" y="2108730"/>
            <a:ext cx="461698" cy="247386"/>
          </a:xfrm>
          <a:prstGeom prst="flowChartPreparation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70" name="Rectangle 109"/>
          <p:cNvSpPr>
            <a:spLocks noChangeArrowheads="1"/>
          </p:cNvSpPr>
          <p:nvPr/>
        </p:nvSpPr>
        <p:spPr bwMode="auto">
          <a:xfrm>
            <a:off x="1571625" y="2529418"/>
            <a:ext cx="415396" cy="19976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71" name="AutoShape 110"/>
          <p:cNvSpPr>
            <a:spLocks noChangeArrowheads="1"/>
          </p:cNvSpPr>
          <p:nvPr/>
        </p:nvSpPr>
        <p:spPr bwMode="auto">
          <a:xfrm>
            <a:off x="1571625" y="2889251"/>
            <a:ext cx="444500" cy="264583"/>
          </a:xfrm>
          <a:prstGeom prst="diamond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72" name="AutoShape 111"/>
          <p:cNvSpPr>
            <a:spLocks noChangeArrowheads="1"/>
          </p:cNvSpPr>
          <p:nvPr/>
        </p:nvSpPr>
        <p:spPr bwMode="auto">
          <a:xfrm>
            <a:off x="1571627" y="3369470"/>
            <a:ext cx="489479" cy="191823"/>
          </a:xfrm>
          <a:prstGeom prst="flowChartTerminator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73" name="Line 112"/>
          <p:cNvSpPr>
            <a:spLocks noChangeShapeType="1"/>
          </p:cNvSpPr>
          <p:nvPr/>
        </p:nvSpPr>
        <p:spPr bwMode="auto">
          <a:xfrm flipV="1">
            <a:off x="1512094" y="3849688"/>
            <a:ext cx="571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74" name="AutoShape 113"/>
          <p:cNvSpPr>
            <a:spLocks noChangeArrowheads="1"/>
          </p:cNvSpPr>
          <p:nvPr/>
        </p:nvSpPr>
        <p:spPr bwMode="auto">
          <a:xfrm>
            <a:off x="1631157" y="4209522"/>
            <a:ext cx="381000" cy="203729"/>
          </a:xfrm>
          <a:prstGeom prst="flowChart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75" name="AutoShape 114"/>
          <p:cNvSpPr>
            <a:spLocks noChangeArrowheads="1"/>
          </p:cNvSpPr>
          <p:nvPr/>
        </p:nvSpPr>
        <p:spPr bwMode="auto">
          <a:xfrm>
            <a:off x="1631157" y="4628887"/>
            <a:ext cx="334698" cy="238125"/>
          </a:xfrm>
          <a:prstGeom prst="flowChartPredefinedProcess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76" name="AutoShape 115"/>
          <p:cNvSpPr>
            <a:spLocks noChangeArrowheads="1"/>
          </p:cNvSpPr>
          <p:nvPr/>
        </p:nvSpPr>
        <p:spPr bwMode="auto">
          <a:xfrm>
            <a:off x="1692011" y="5168637"/>
            <a:ext cx="226218" cy="206375"/>
          </a:xfrm>
          <a:prstGeom prst="flowChartConnector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77" name="Line 164"/>
          <p:cNvSpPr>
            <a:spLocks noChangeShapeType="1"/>
          </p:cNvSpPr>
          <p:nvPr/>
        </p:nvSpPr>
        <p:spPr bwMode="auto">
          <a:xfrm>
            <a:off x="1751542" y="5709710"/>
            <a:ext cx="0" cy="29897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78" name="Line 165"/>
          <p:cNvSpPr>
            <a:spLocks noChangeShapeType="1"/>
          </p:cNvSpPr>
          <p:nvPr/>
        </p:nvSpPr>
        <p:spPr bwMode="auto">
          <a:xfrm>
            <a:off x="1751542" y="5709708"/>
            <a:ext cx="5953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79" name="Line 166"/>
          <p:cNvSpPr>
            <a:spLocks noChangeShapeType="1"/>
          </p:cNvSpPr>
          <p:nvPr/>
        </p:nvSpPr>
        <p:spPr bwMode="auto">
          <a:xfrm>
            <a:off x="1751542" y="6008688"/>
            <a:ext cx="5953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80" name="Line 167"/>
          <p:cNvSpPr>
            <a:spLocks noChangeShapeType="1"/>
          </p:cNvSpPr>
          <p:nvPr/>
        </p:nvSpPr>
        <p:spPr bwMode="auto">
          <a:xfrm flipH="1">
            <a:off x="1451240" y="5828772"/>
            <a:ext cx="300302" cy="17991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7" y="457466"/>
            <a:ext cx="6799262" cy="1303337"/>
          </a:xfrm>
        </p:spPr>
        <p:txBody>
          <a:bodyPr/>
          <a:lstStyle/>
          <a:p>
            <a:r>
              <a:rPr lang="zh-CN" altLang="en-US" dirty="0"/>
              <a:t>流程图</a:t>
            </a:r>
          </a:p>
        </p:txBody>
      </p:sp>
    </p:spTree>
    <p:extLst>
      <p:ext uri="{BB962C8B-B14F-4D97-AF65-F5344CB8AC3E}">
        <p14:creationId xmlns:p14="http://schemas.microsoft.com/office/powerpoint/2010/main" val="228945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〇、前情回顾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FA2006D-9288-4ABF-BF29-A8B933882CD5}"/>
              </a:ext>
            </a:extLst>
          </p:cNvPr>
          <p:cNvGrpSpPr/>
          <p:nvPr/>
        </p:nvGrpSpPr>
        <p:grpSpPr>
          <a:xfrm>
            <a:off x="1259632" y="2419411"/>
            <a:ext cx="6622705" cy="3673885"/>
            <a:chOff x="1037242" y="5960330"/>
            <a:chExt cx="7073849" cy="898031"/>
          </a:xfrm>
        </p:grpSpPr>
        <p:sp>
          <p:nvSpPr>
            <p:cNvPr id="8" name="Shape 64">
              <a:extLst>
                <a:ext uri="{FF2B5EF4-FFF2-40B4-BE49-F238E27FC236}">
                  <a16:creationId xmlns:a16="http://schemas.microsoft.com/office/drawing/2014/main" id="{A67675A1-C67D-4EBA-AE98-018E9AC81C9F}"/>
                </a:ext>
              </a:extLst>
            </p:cNvPr>
            <p:cNvSpPr/>
            <p:nvPr/>
          </p:nvSpPr>
          <p:spPr>
            <a:xfrm>
              <a:off x="1037242" y="5960330"/>
              <a:ext cx="7073848" cy="320391"/>
            </a:xfrm>
            <a:custGeom>
              <a:avLst/>
              <a:gdLst/>
              <a:ahLst/>
              <a:cxnLst/>
              <a:rect l="0" t="0" r="0" b="0"/>
              <a:pathLst>
                <a:path w="3341643" h="208861">
                  <a:moveTo>
                    <a:pt x="50801" y="0"/>
                  </a:moveTo>
                  <a:lnTo>
                    <a:pt x="3290843" y="0"/>
                  </a:lnTo>
                  <a:cubicBezTo>
                    <a:pt x="3318783" y="0"/>
                    <a:pt x="3341643" y="22860"/>
                    <a:pt x="3341643" y="50800"/>
                  </a:cubicBezTo>
                  <a:lnTo>
                    <a:pt x="3341643" y="208861"/>
                  </a:lnTo>
                  <a:lnTo>
                    <a:pt x="0" y="208861"/>
                  </a:lnTo>
                  <a:lnTo>
                    <a:pt x="0" y="50800"/>
                  </a:lnTo>
                  <a:cubicBezTo>
                    <a:pt x="0" y="22860"/>
                    <a:pt x="22861" y="0"/>
                    <a:pt x="50801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996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9" name="Shape 72">
              <a:extLst>
                <a:ext uri="{FF2B5EF4-FFF2-40B4-BE49-F238E27FC236}">
                  <a16:creationId xmlns:a16="http://schemas.microsoft.com/office/drawing/2014/main" id="{CB535FD2-39AE-4D18-834C-96EBAC47364B}"/>
                </a:ext>
              </a:extLst>
            </p:cNvPr>
            <p:cNvSpPr/>
            <p:nvPr/>
          </p:nvSpPr>
          <p:spPr>
            <a:xfrm>
              <a:off x="1037242" y="6145558"/>
              <a:ext cx="7073849" cy="712803"/>
            </a:xfrm>
            <a:custGeom>
              <a:avLst/>
              <a:gdLst/>
              <a:ahLst/>
              <a:cxnLst/>
              <a:rect l="0" t="0" r="0" b="0"/>
              <a:pathLst>
                <a:path w="3341643" h="377516">
                  <a:moveTo>
                    <a:pt x="0" y="0"/>
                  </a:moveTo>
                  <a:lnTo>
                    <a:pt x="3341643" y="0"/>
                  </a:lnTo>
                  <a:lnTo>
                    <a:pt x="3341643" y="326715"/>
                  </a:lnTo>
                  <a:cubicBezTo>
                    <a:pt x="3341643" y="354655"/>
                    <a:pt x="3318783" y="377516"/>
                    <a:pt x="3290843" y="377516"/>
                  </a:cubicBezTo>
                  <a:lnTo>
                    <a:pt x="50801" y="377516"/>
                  </a:lnTo>
                  <a:cubicBezTo>
                    <a:pt x="22861" y="377516"/>
                    <a:pt x="0" y="354655"/>
                    <a:pt x="0" y="326715"/>
                  </a:cubicBez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5F5F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7411" name="内容占位符 2"/>
          <p:cNvSpPr>
            <a:spLocks noGrp="1"/>
          </p:cNvSpPr>
          <p:nvPr>
            <p:ph idx="1"/>
          </p:nvPr>
        </p:nvSpPr>
        <p:spPr>
          <a:xfrm>
            <a:off x="2843808" y="3253979"/>
            <a:ext cx="4608511" cy="2916109"/>
          </a:xfrm>
        </p:spPr>
        <p:txBody>
          <a:bodyPr/>
          <a:lstStyle/>
          <a:p>
            <a:r>
              <a:rPr lang="en-US" altLang="zh-CN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4.1 </a:t>
            </a:r>
            <a:r>
              <a:rPr lang="zh-CN" altLang="en-US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认识项目</a:t>
            </a:r>
            <a:endParaRPr lang="zh-CN" altLang="zh-CN" sz="28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4.2 </a:t>
            </a:r>
            <a:r>
              <a:rPr lang="zh-CN" altLang="en-US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需求分析</a:t>
            </a:r>
            <a:endParaRPr lang="zh-CN" altLang="zh-CN" sz="28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4.3 </a:t>
            </a:r>
            <a:r>
              <a:rPr lang="zh-CN" altLang="en-US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设计简介</a:t>
            </a:r>
            <a:endParaRPr lang="en-US" altLang="zh-CN" sz="28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4.4 </a:t>
            </a:r>
            <a:r>
              <a:rPr lang="zh-CN" altLang="en-US" sz="28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测试简介</a:t>
            </a:r>
            <a:endParaRPr lang="zh-CN" altLang="zh-CN" sz="28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90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812" name="Group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009452"/>
              </p:ext>
            </p:extLst>
          </p:nvPr>
        </p:nvGraphicFramePr>
        <p:xfrm>
          <a:off x="2088364" y="2534422"/>
          <a:ext cx="5291948" cy="3414858"/>
        </p:xfrm>
        <a:graphic>
          <a:graphicData uri="http://schemas.openxmlformats.org/drawingml/2006/table">
            <a:tbl>
              <a:tblPr/>
              <a:tblGrid>
                <a:gridCol w="1020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7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43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88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符号</a:t>
                      </a:r>
                    </a:p>
                  </a:txBody>
                  <a:tcPr marL="76200" marR="76200" marT="38095" marB="380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名称</a:t>
                      </a:r>
                    </a:p>
                  </a:txBody>
                  <a:tcPr marL="76200" marR="76200" marT="38095" marB="380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意义</a:t>
                      </a:r>
                    </a:p>
                  </a:txBody>
                  <a:tcPr marL="76200" marR="76200" marT="38095" marB="380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54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700" b="0" i="0" u="none" strike="noStrike" cap="none" normalizeH="0" baseline="0">
                        <a:ln>
                          <a:noFill/>
                        </a:ln>
                        <a:solidFill>
                          <a:srgbClr val="3B3B3B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76200" marR="76200" marT="38095" marB="380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手动操作</a:t>
                      </a:r>
                    </a:p>
                  </a:txBody>
                  <a:tcPr marL="76200" marR="76200" marT="38095" marB="380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例如：</a:t>
                      </a: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UI</a:t>
                      </a: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等需要操作的部分</a:t>
                      </a:r>
                    </a:p>
                  </a:txBody>
                  <a:tcPr marL="76200" marR="76200" marT="38095" marB="380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54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700" b="0" i="0" u="none" strike="noStrike" cap="none" normalizeH="0" baseline="0">
                        <a:ln>
                          <a:noFill/>
                        </a:ln>
                        <a:solidFill>
                          <a:srgbClr val="3B3B3B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76200" marR="76200" marT="38095" marB="380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手动输入</a:t>
                      </a:r>
                    </a:p>
                  </a:txBody>
                  <a:tcPr marL="76200" marR="76200" marT="38095" marB="380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例如：输入帐号密码等</a:t>
                      </a:r>
                    </a:p>
                  </a:txBody>
                  <a:tcPr marL="76200" marR="76200" marT="38095" marB="380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8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700" b="0" i="0" u="none" strike="noStrike" cap="none" normalizeH="0" baseline="0">
                        <a:ln>
                          <a:noFill/>
                        </a:ln>
                        <a:solidFill>
                          <a:srgbClr val="3B3B3B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76200" marR="76200" marT="38095" marB="380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调用数据</a:t>
                      </a:r>
                    </a:p>
                  </a:txBody>
                  <a:tcPr marL="76200" marR="76200" marT="38095" marB="380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调用数据</a:t>
                      </a:r>
                    </a:p>
                  </a:txBody>
                  <a:tcPr marL="76200" marR="76200" marT="38095" marB="380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2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700" b="0" i="0" u="none" strike="noStrike" cap="none" normalizeH="0" baseline="0">
                        <a:ln>
                          <a:noFill/>
                        </a:ln>
                        <a:solidFill>
                          <a:srgbClr val="3B3B3B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76200" marR="76200" marT="38095" marB="380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显示内容</a:t>
                      </a:r>
                    </a:p>
                  </a:txBody>
                  <a:tcPr marL="76200" marR="76200" marT="38095" marB="380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需要显示的内容</a:t>
                      </a:r>
                    </a:p>
                  </a:txBody>
                  <a:tcPr marL="76200" marR="76200" marT="38095" marB="380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4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700" b="0" i="0" u="none" strike="noStrike" cap="none" normalizeH="0" baseline="0">
                        <a:ln>
                          <a:noFill/>
                        </a:ln>
                        <a:solidFill>
                          <a:srgbClr val="3B3B3B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76200" marR="76200" marT="38095" marB="380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存储数据</a:t>
                      </a:r>
                    </a:p>
                  </a:txBody>
                  <a:tcPr marL="76200" marR="76200" marT="38095" marB="380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存储数据</a:t>
                      </a:r>
                    </a:p>
                  </a:txBody>
                  <a:tcPr marL="76200" marR="76200" marT="38095" marB="380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654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700" b="0" i="0" u="none" strike="noStrike" cap="none" normalizeH="0" baseline="0">
                        <a:ln>
                          <a:noFill/>
                        </a:ln>
                        <a:solidFill>
                          <a:srgbClr val="3B3B3B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76200" marR="76200" marT="38095" marB="380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功能区域集成</a:t>
                      </a:r>
                    </a:p>
                  </a:txBody>
                  <a:tcPr marL="76200" marR="76200" marT="38095" marB="380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多个功能集成一个整体</a:t>
                      </a:r>
                    </a:p>
                  </a:txBody>
                  <a:tcPr marL="76200" marR="76200" marT="38095" marB="380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193" name="AutoShape 61"/>
          <p:cNvSpPr>
            <a:spLocks noChangeArrowheads="1"/>
          </p:cNvSpPr>
          <p:nvPr/>
        </p:nvSpPr>
        <p:spPr bwMode="auto">
          <a:xfrm>
            <a:off x="2253150" y="3035197"/>
            <a:ext cx="832115" cy="300302"/>
          </a:xfrm>
          <a:custGeom>
            <a:avLst/>
            <a:gdLst>
              <a:gd name="T0" fmla="*/ 873721 w 21600"/>
              <a:gd name="T1" fmla="*/ 180181 h 21600"/>
              <a:gd name="T2" fmla="*/ 499269 w 21600"/>
              <a:gd name="T3" fmla="*/ 360362 h 21600"/>
              <a:gd name="T4" fmla="*/ 124817 w 21600"/>
              <a:gd name="T5" fmla="*/ 180181 h 21600"/>
              <a:gd name="T6" fmla="*/ 499269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94" name="AutoShape 62"/>
          <p:cNvSpPr>
            <a:spLocks noChangeArrowheads="1"/>
          </p:cNvSpPr>
          <p:nvPr/>
        </p:nvSpPr>
        <p:spPr bwMode="auto">
          <a:xfrm>
            <a:off x="2236897" y="4124189"/>
            <a:ext cx="762000" cy="240771"/>
          </a:xfrm>
          <a:prstGeom prst="flowChartInputOutput">
            <a:avLst/>
          </a:prstGeom>
          <a:solidFill>
            <a:srgbClr val="FFFFFF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95" name="AutoShape 63"/>
          <p:cNvSpPr>
            <a:spLocks noChangeArrowheads="1"/>
          </p:cNvSpPr>
          <p:nvPr/>
        </p:nvSpPr>
        <p:spPr bwMode="auto">
          <a:xfrm>
            <a:off x="2253150" y="4482871"/>
            <a:ext cx="541073" cy="359833"/>
          </a:xfrm>
          <a:prstGeom prst="flowChartDisplay">
            <a:avLst/>
          </a:prstGeom>
          <a:solidFill>
            <a:srgbClr val="FFFFFF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96" name="AutoShape 64"/>
          <p:cNvSpPr>
            <a:spLocks noChangeArrowheads="1"/>
          </p:cNvSpPr>
          <p:nvPr/>
        </p:nvSpPr>
        <p:spPr bwMode="auto">
          <a:xfrm>
            <a:off x="2258065" y="3637331"/>
            <a:ext cx="719667" cy="300303"/>
          </a:xfrm>
          <a:prstGeom prst="flowChartManualInput">
            <a:avLst/>
          </a:prstGeom>
          <a:solidFill>
            <a:srgbClr val="FFFFFF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97" name="Rectangle 71"/>
          <p:cNvSpPr>
            <a:spLocks noChangeArrowheads="1"/>
          </p:cNvSpPr>
          <p:nvPr/>
        </p:nvSpPr>
        <p:spPr bwMode="auto">
          <a:xfrm>
            <a:off x="2249944" y="5485497"/>
            <a:ext cx="719667" cy="30030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6198" name="Object 8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6265146"/>
              </p:ext>
            </p:extLst>
          </p:nvPr>
        </p:nvGraphicFramePr>
        <p:xfrm>
          <a:off x="2257193" y="4982418"/>
          <a:ext cx="539750" cy="330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" name="Visio" r:id="rId3" imgW="931684" imgH="571612" progId="Visio.Drawing.11">
                  <p:embed/>
                </p:oleObj>
              </mc:Choice>
              <mc:Fallback>
                <p:oleObj name="Visio" r:id="rId3" imgW="931684" imgH="571612" progId="Visio.Drawing.11">
                  <p:embed/>
                  <p:pic>
                    <p:nvPicPr>
                      <p:cNvPr id="6198" name="Object 8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7193" y="4982418"/>
                        <a:ext cx="539750" cy="3307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标题 1"/>
          <p:cNvSpPr txBox="1">
            <a:spLocks/>
          </p:cNvSpPr>
          <p:nvPr/>
        </p:nvSpPr>
        <p:spPr>
          <a:xfrm>
            <a:off x="609600" y="952500"/>
            <a:ext cx="8229600" cy="9525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dirty="0"/>
              <a:t>流程图</a:t>
            </a:r>
          </a:p>
        </p:txBody>
      </p:sp>
    </p:spTree>
    <p:extLst>
      <p:ext uri="{BB962C8B-B14F-4D97-AF65-F5344CB8AC3E}">
        <p14:creationId xmlns:p14="http://schemas.microsoft.com/office/powerpoint/2010/main" val="390012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6" name="Object 5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82211620"/>
              </p:ext>
            </p:extLst>
          </p:nvPr>
        </p:nvGraphicFramePr>
        <p:xfrm>
          <a:off x="3563889" y="2540695"/>
          <a:ext cx="1579563" cy="3480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4" name="Visio" r:id="rId3" imgW="760736" imgH="1675656" progId="Visio.Drawing.11">
                  <p:embed/>
                </p:oleObj>
              </mc:Choice>
              <mc:Fallback>
                <p:oleObj name="Visio" r:id="rId3" imgW="760736" imgH="1675656" progId="Visio.Drawing.11">
                  <p:embed/>
                  <p:pic>
                    <p:nvPicPr>
                      <p:cNvPr id="8196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889" y="2540695"/>
                        <a:ext cx="1579563" cy="34805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24744"/>
            <a:ext cx="8229600" cy="1143000"/>
          </a:xfrm>
        </p:spPr>
        <p:txBody>
          <a:bodyPr/>
          <a:lstStyle/>
          <a:p>
            <a:r>
              <a:rPr lang="zh-CN" altLang="en-US" dirty="0">
                <a:solidFill>
                  <a:srgbClr val="3B3B3B"/>
                </a:solidFill>
              </a:rPr>
              <a:t>顺序结构（</a:t>
            </a:r>
            <a:r>
              <a:rPr lang="en-US" altLang="zh-CN" dirty="0">
                <a:solidFill>
                  <a:srgbClr val="3B3B3B"/>
                </a:solidFill>
              </a:rPr>
              <a:t>Sequence</a:t>
            </a:r>
            <a:r>
              <a:rPr lang="zh-CN" altLang="en-US" dirty="0">
                <a:solidFill>
                  <a:srgbClr val="3B3B3B"/>
                </a:solidFill>
              </a:rPr>
              <a:t>）</a:t>
            </a:r>
            <a:br>
              <a:rPr lang="zh-CN" altLang="en-US" dirty="0">
                <a:solidFill>
                  <a:srgbClr val="3B3B3B"/>
                </a:solidFill>
              </a:rPr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013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052736"/>
            <a:ext cx="8229600" cy="1143000"/>
          </a:xfrm>
        </p:spPr>
        <p:txBody>
          <a:bodyPr/>
          <a:lstStyle/>
          <a:p>
            <a:r>
              <a:rPr lang="zh-CN" altLang="en-US" dirty="0">
                <a:solidFill>
                  <a:srgbClr val="3B3B3B"/>
                </a:solidFill>
              </a:rPr>
              <a:t>选择结构（</a:t>
            </a:r>
            <a:r>
              <a:rPr lang="en-US" altLang="zh-CN" dirty="0">
                <a:solidFill>
                  <a:srgbClr val="3B3B3B"/>
                </a:solidFill>
              </a:rPr>
              <a:t>Selection</a:t>
            </a:r>
            <a:r>
              <a:rPr lang="zh-CN" altLang="en-US" dirty="0">
                <a:solidFill>
                  <a:srgbClr val="3B3B3B"/>
                </a:solidFill>
              </a:rPr>
              <a:t>）</a:t>
            </a:r>
            <a:br>
              <a:rPr lang="zh-CN" altLang="en-US" dirty="0">
                <a:solidFill>
                  <a:srgbClr val="3B3B3B"/>
                </a:solidFill>
              </a:rPr>
            </a:b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5" y="2276872"/>
            <a:ext cx="2483459" cy="37872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2741750"/>
            <a:ext cx="3947757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00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60" y="853727"/>
            <a:ext cx="8229600" cy="1143000"/>
          </a:xfrm>
        </p:spPr>
        <p:txBody>
          <a:bodyPr/>
          <a:lstStyle/>
          <a:p>
            <a:r>
              <a:rPr lang="zh-CN" altLang="en-US" dirty="0">
                <a:solidFill>
                  <a:srgbClr val="3B3B3B"/>
                </a:solidFill>
              </a:rPr>
              <a:t>选择结构（</a:t>
            </a:r>
            <a:r>
              <a:rPr lang="en-US" altLang="zh-CN" dirty="0">
                <a:solidFill>
                  <a:srgbClr val="3B3B3B"/>
                </a:solidFill>
              </a:rPr>
              <a:t>Selection</a:t>
            </a:r>
            <a:r>
              <a:rPr lang="zh-CN" altLang="en-US" dirty="0">
                <a:solidFill>
                  <a:srgbClr val="3B3B3B"/>
                </a:solidFill>
              </a:rPr>
              <a:t>）</a:t>
            </a:r>
            <a:br>
              <a:rPr lang="zh-CN" altLang="en-US" dirty="0">
                <a:solidFill>
                  <a:srgbClr val="3B3B3B"/>
                </a:solidFill>
              </a:rPr>
            </a:b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198067"/>
            <a:ext cx="4763150" cy="380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46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60" y="811196"/>
            <a:ext cx="8229600" cy="1143000"/>
          </a:xfrm>
        </p:spPr>
        <p:txBody>
          <a:bodyPr/>
          <a:lstStyle/>
          <a:p>
            <a:r>
              <a:rPr lang="zh-CN" altLang="en-US" dirty="0"/>
              <a:t>重复</a:t>
            </a:r>
            <a:r>
              <a:rPr lang="en-US" altLang="zh-CN" dirty="0"/>
              <a:t>Iteration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1988840"/>
            <a:ext cx="2819598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583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29122" y="836712"/>
            <a:ext cx="6799262" cy="1303337"/>
          </a:xfrm>
        </p:spPr>
        <p:txBody>
          <a:bodyPr/>
          <a:lstStyle/>
          <a:p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时序图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50" y="2348880"/>
            <a:ext cx="6295206" cy="405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8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时序图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b="1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显示用例的行为顺序 </a:t>
            </a:r>
          </a:p>
          <a:p>
            <a:r>
              <a:rPr lang="zh-CN" altLang="en-US" sz="2800" b="1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显示了用例流程中不同</a:t>
            </a:r>
            <a:r>
              <a:rPr lang="zh-CN" altLang="en-US" sz="2800" b="1" dirty="0">
                <a:solidFill>
                  <a:srgbClr val="FF0000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对象</a:t>
            </a:r>
            <a:r>
              <a:rPr lang="zh-CN" altLang="en-US" sz="2800" b="1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之间的调用关系</a:t>
            </a:r>
          </a:p>
          <a:p>
            <a:r>
              <a:rPr lang="zh-CN" altLang="en-US" sz="2800" b="1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对象、类和参与者都在时序图中进行描述</a:t>
            </a:r>
            <a:endParaRPr lang="zh-CN" altLang="en-US" sz="2800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861986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帧（</a:t>
            </a:r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frame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564904"/>
            <a:ext cx="7344816" cy="322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7210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灯片编号占位符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619100" indent="-238115">
              <a:defRPr sz="2000" b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952462" indent="-190492">
              <a:defRPr sz="2000" b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333447" indent="-190492">
              <a:defRPr sz="2000" b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1714431" indent="-190492">
              <a:defRPr sz="2000" b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095416" indent="-190492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476401" indent="-190492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2857386" indent="-190492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238370" indent="-190492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fld id="{40EDF8E0-3D38-4A9B-A696-1278CB1161EA}" type="slidenum">
              <a:rPr lang="zh-CN" altLang="en-US" sz="1167" b="0">
                <a:solidFill>
                  <a:schemeClr val="tx1"/>
                </a:solidFill>
              </a:rPr>
              <a:pPr/>
              <a:t>38</a:t>
            </a:fld>
            <a:endParaRPr lang="en-US" altLang="zh-CN" sz="1167" b="0">
              <a:solidFill>
                <a:schemeClr val="tx1"/>
              </a:solidFill>
            </a:endParaRPr>
          </a:p>
        </p:txBody>
      </p:sp>
      <p:sp>
        <p:nvSpPr>
          <p:cNvPr id="92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条件帧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780928"/>
            <a:ext cx="6798735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34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互斥帧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636912"/>
            <a:ext cx="6928343" cy="350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03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29524BEC-DC91-440A-ADED-98D5F1C9659D}"/>
                  </a:ext>
                </a:extLst>
              </p14:cNvPr>
              <p14:cNvContentPartPr/>
              <p14:nvPr/>
            </p14:nvContentPartPr>
            <p14:xfrm>
              <a:off x="1259632" y="2796002"/>
              <a:ext cx="6704100" cy="239814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29524BEC-DC91-440A-ADED-98D5F1C9659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3631" y="2760005"/>
                <a:ext cx="6803103" cy="2470135"/>
              </a:xfrm>
              <a:prstGeom prst="rect">
                <a:avLst/>
              </a:prstGeom>
            </p:spPr>
          </p:pic>
        </mc:Fallback>
      </mc:AlternateContent>
      <p:sp>
        <p:nvSpPr>
          <p:cNvPr id="48" name="文本框 47">
            <a:extLst>
              <a:ext uri="{FF2B5EF4-FFF2-40B4-BE49-F238E27FC236}">
                <a16:creationId xmlns:a16="http://schemas.microsoft.com/office/drawing/2014/main" id="{1E2220E5-2E09-463F-B63F-83C557EF9D96}"/>
              </a:ext>
            </a:extLst>
          </p:cNvPr>
          <p:cNvSpPr txBox="1"/>
          <p:nvPr/>
        </p:nvSpPr>
        <p:spPr>
          <a:xfrm>
            <a:off x="6538190" y="3815958"/>
            <a:ext cx="1534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完成课程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2428B1D-C93B-4BB3-97EA-CF2D19244070}"/>
              </a:ext>
            </a:extLst>
          </p:cNvPr>
          <p:cNvSpPr txBox="1"/>
          <p:nvPr/>
        </p:nvSpPr>
        <p:spPr>
          <a:xfrm>
            <a:off x="2520757" y="4104498"/>
            <a:ext cx="10482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开发环境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49AC547-286F-47A9-B5A5-ABCC986959F1}"/>
              </a:ext>
            </a:extLst>
          </p:cNvPr>
          <p:cNvSpPr txBox="1"/>
          <p:nvPr/>
        </p:nvSpPr>
        <p:spPr>
          <a:xfrm>
            <a:off x="2166513" y="4444796"/>
            <a:ext cx="10482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开发工具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FF6B31A-5AFE-4932-91E5-FCD7C36257B3}"/>
              </a:ext>
            </a:extLst>
          </p:cNvPr>
          <p:cNvSpPr txBox="1"/>
          <p:nvPr/>
        </p:nvSpPr>
        <p:spPr>
          <a:xfrm>
            <a:off x="3179454" y="3464117"/>
            <a:ext cx="10181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协作工具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5016678A-4B66-4538-9E0E-3B8717DB9E59}"/>
              </a:ext>
            </a:extLst>
          </p:cNvPr>
          <p:cNvSpPr txBox="1"/>
          <p:nvPr/>
        </p:nvSpPr>
        <p:spPr>
          <a:xfrm>
            <a:off x="2979724" y="3143927"/>
            <a:ext cx="10181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协作准则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2BD03AC8-904E-4722-A9E1-214E67B37FC3}"/>
              </a:ext>
            </a:extLst>
          </p:cNvPr>
          <p:cNvSpPr txBox="1"/>
          <p:nvPr/>
        </p:nvSpPr>
        <p:spPr>
          <a:xfrm>
            <a:off x="2790008" y="2805228"/>
            <a:ext cx="10181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协作沟通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5A663A3F-6453-4E30-BBB6-64462AC49648}"/>
              </a:ext>
            </a:extLst>
          </p:cNvPr>
          <p:cNvSpPr txBox="1"/>
          <p:nvPr/>
        </p:nvSpPr>
        <p:spPr>
          <a:xfrm>
            <a:off x="4041139" y="4108114"/>
            <a:ext cx="6218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需求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E0EE9E7D-58E2-4E86-AA55-6118BD42B628}"/>
              </a:ext>
            </a:extLst>
          </p:cNvPr>
          <p:cNvSpPr txBox="1"/>
          <p:nvPr/>
        </p:nvSpPr>
        <p:spPr>
          <a:xfrm>
            <a:off x="4195167" y="4429284"/>
            <a:ext cx="1251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B050"/>
                </a:solidFill>
              </a:rPr>
              <a:t>设计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9C7A78CD-F111-467D-8143-4AD37379C0B9}"/>
              </a:ext>
            </a:extLst>
          </p:cNvPr>
          <p:cNvSpPr txBox="1"/>
          <p:nvPr/>
        </p:nvSpPr>
        <p:spPr>
          <a:xfrm>
            <a:off x="3808166" y="4729861"/>
            <a:ext cx="6218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实现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EAFBF624-9B5A-4317-AFE1-DB8AA6AFFC1A}"/>
              </a:ext>
            </a:extLst>
          </p:cNvPr>
          <p:cNvSpPr txBox="1"/>
          <p:nvPr/>
        </p:nvSpPr>
        <p:spPr>
          <a:xfrm>
            <a:off x="3638422" y="5050051"/>
            <a:ext cx="9179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测试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F2A9A680-24E1-4D6D-BFFD-1FF4C94ED56B}"/>
              </a:ext>
            </a:extLst>
          </p:cNvPr>
          <p:cNvSpPr txBox="1"/>
          <p:nvPr/>
        </p:nvSpPr>
        <p:spPr>
          <a:xfrm>
            <a:off x="4183895" y="3471788"/>
            <a:ext cx="10615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开发规范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A0BB1DF3-59FB-4264-949D-311704587784}"/>
              </a:ext>
            </a:extLst>
          </p:cNvPr>
          <p:cNvSpPr txBox="1"/>
          <p:nvPr/>
        </p:nvSpPr>
        <p:spPr>
          <a:xfrm>
            <a:off x="3987732" y="3124006"/>
            <a:ext cx="10744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管理规范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C01FF949-300B-4805-ADF8-D0720EC0ABD8}"/>
              </a:ext>
            </a:extLst>
          </p:cNvPr>
          <p:cNvSpPr txBox="1"/>
          <p:nvPr/>
        </p:nvSpPr>
        <p:spPr>
          <a:xfrm>
            <a:off x="5178399" y="4074034"/>
            <a:ext cx="11230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开发实例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E09B7350-D40B-459B-A749-36FDC186EC5B}"/>
              </a:ext>
            </a:extLst>
          </p:cNvPr>
          <p:cNvSpPr txBox="1"/>
          <p:nvPr/>
        </p:nvSpPr>
        <p:spPr>
          <a:xfrm>
            <a:off x="5142868" y="4406696"/>
            <a:ext cx="11428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深入的实践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BC0730EF-FC16-4C26-97AD-B8D22A83D0B7}"/>
              </a:ext>
            </a:extLst>
          </p:cNvPr>
          <p:cNvSpPr txBox="1"/>
          <p:nvPr/>
        </p:nvSpPr>
        <p:spPr>
          <a:xfrm>
            <a:off x="5431493" y="3375623"/>
            <a:ext cx="11428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考核作业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1DF2B7C-1407-4395-B853-2C5755FC137C}"/>
              </a:ext>
            </a:extLst>
          </p:cNvPr>
          <p:cNvSpPr txBox="1"/>
          <p:nvPr/>
        </p:nvSpPr>
        <p:spPr>
          <a:xfrm>
            <a:off x="5060321" y="2982344"/>
            <a:ext cx="11230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考核作业</a:t>
            </a: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9620CBCC-20BF-417A-8F3D-70313C3A9BB7}"/>
              </a:ext>
            </a:extLst>
          </p:cNvPr>
          <p:cNvSpPr txBox="1">
            <a:spLocks/>
          </p:cNvSpPr>
          <p:nvPr/>
        </p:nvSpPr>
        <p:spPr bwMode="auto">
          <a:xfrm>
            <a:off x="1328738" y="1068388"/>
            <a:ext cx="6799262" cy="130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262626"/>
                </a:solidFill>
                <a:latin typeface="Garamond" panose="02020404030301010803" pitchFamily="18" charset="0"/>
                <a:ea typeface="方正舒体" panose="02010601030101010101" pitchFamily="2" charset="-122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262626"/>
                </a:solidFill>
                <a:latin typeface="Garamond" panose="02020404030301010803" pitchFamily="18" charset="0"/>
                <a:ea typeface="方正舒体" panose="02010601030101010101" pitchFamily="2" charset="-122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262626"/>
                </a:solidFill>
                <a:latin typeface="Garamond" panose="02020404030301010803" pitchFamily="18" charset="0"/>
                <a:ea typeface="方正舒体" panose="02010601030101010101" pitchFamily="2" charset="-122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262626"/>
                </a:solidFill>
                <a:latin typeface="Garamond" panose="02020404030301010803" pitchFamily="18" charset="0"/>
                <a:ea typeface="方正舒体" panose="02010601030101010101" pitchFamily="2" charset="-122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eaLnBrk="1" hangingPunct="1"/>
            <a:r>
              <a:rPr lang="zh-CN" altLang="en-US" b="1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本章内容</a:t>
            </a:r>
            <a:endParaRPr lang="zh-CN" altLang="en-US" b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22554443-388D-47CB-94F2-412EFD8AE284}"/>
                  </a:ext>
                </a:extLst>
              </p14:cNvPr>
              <p14:cNvContentPartPr/>
              <p14:nvPr/>
            </p14:nvContentPartPr>
            <p14:xfrm rot="2986944">
              <a:off x="4282005" y="4307951"/>
              <a:ext cx="604159" cy="639657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22554443-388D-47CB-94F2-412EFD8AE28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2986944">
                <a:off x="4219034" y="4244922"/>
                <a:ext cx="730100" cy="76571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788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伪代码</a:t>
            </a:r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Pseudocode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38896" y="2636912"/>
            <a:ext cx="6336704" cy="3468216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是一种脱离具体编程语言的语言</a:t>
            </a:r>
            <a:endParaRPr lang="en-US" altLang="zh-CN" sz="2800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zh-CN" altLang="en-US" sz="2800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大家都看得懂</a:t>
            </a:r>
            <a:endParaRPr lang="en-US" altLang="zh-CN" sz="2800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zh-CN" altLang="en-US" sz="2800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编程时转化成具体的编程语言</a:t>
            </a:r>
          </a:p>
        </p:txBody>
      </p:sp>
    </p:spTree>
    <p:extLst>
      <p:ext uri="{BB962C8B-B14F-4D97-AF65-F5344CB8AC3E}">
        <p14:creationId xmlns:p14="http://schemas.microsoft.com/office/powerpoint/2010/main" val="27382065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减少文字书写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31640" y="2492896"/>
            <a:ext cx="6799262" cy="3612232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Begin</a:t>
            </a:r>
          </a:p>
          <a:p>
            <a:pPr marL="0" indent="0">
              <a:buNone/>
            </a:pP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，</a:t>
            </a:r>
            <a:r>
              <a:rPr lang="en-US" altLang="zh-CN" dirty="0"/>
              <a:t>B</a:t>
            </a:r>
            <a:r>
              <a:rPr lang="zh-CN" altLang="en-US" dirty="0"/>
              <a:t>，</a:t>
            </a:r>
            <a:r>
              <a:rPr lang="en-US" altLang="zh-CN" dirty="0"/>
              <a:t>C</a:t>
            </a:r>
          </a:p>
          <a:p>
            <a:pPr marL="0" indent="0">
              <a:buNone/>
            </a:pPr>
            <a:r>
              <a:rPr lang="en-US" altLang="zh-CN" dirty="0"/>
              <a:t>IF A&gt;B then</a:t>
            </a:r>
            <a:r>
              <a:rPr lang="zh-CN" altLang="en-US" dirty="0"/>
              <a:t> </a:t>
            </a:r>
            <a:r>
              <a:rPr lang="en-US" altLang="zh-CN" dirty="0" err="1"/>
              <a:t>A→Max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else</a:t>
            </a:r>
            <a:r>
              <a:rPr lang="zh-CN" altLang="en-US" dirty="0"/>
              <a:t> </a:t>
            </a:r>
            <a:r>
              <a:rPr lang="en-US" altLang="zh-CN" dirty="0" err="1"/>
              <a:t>B→Max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IF C&gt;Max 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 err="1"/>
              <a:t>C→Max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Print Max</a:t>
            </a:r>
          </a:p>
          <a:p>
            <a:pPr marL="0" indent="0">
              <a:buNone/>
            </a:pPr>
            <a:r>
              <a:rPr lang="en-US" altLang="zh-CN" dirty="0"/>
              <a:t>End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15797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好像和写代码差不多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88024" y="2752764"/>
            <a:ext cx="3106688" cy="2664296"/>
          </a:xfrm>
        </p:spPr>
        <p:txBody>
          <a:bodyPr/>
          <a:lstStyle/>
          <a:p>
            <a:r>
              <a:rPr lang="es-ES" altLang="zh-CN" sz="2800" b="1" dirty="0"/>
              <a:t>x = y;</a:t>
            </a:r>
          </a:p>
          <a:p>
            <a:r>
              <a:rPr lang="es-ES" altLang="zh-CN" sz="2800" b="1" dirty="0"/>
              <a:t>x = 20*(y+1);</a:t>
            </a:r>
          </a:p>
          <a:p>
            <a:r>
              <a:rPr lang="es-ES" altLang="zh-CN" sz="2800" b="1" dirty="0"/>
              <a:t>x = y = 30;</a:t>
            </a:r>
          </a:p>
          <a:p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1681336" y="2752764"/>
            <a:ext cx="3106688" cy="254848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zh-CN" dirty="0"/>
              <a:t>x←y</a:t>
            </a:r>
          </a:p>
          <a:p>
            <a:r>
              <a:rPr lang="es-ES" altLang="zh-CN" dirty="0"/>
              <a:t>x←20*(y+1</a:t>
            </a:r>
            <a:r>
              <a:rPr lang="zh-CN" altLang="es-ES" dirty="0"/>
              <a:t>）</a:t>
            </a:r>
          </a:p>
          <a:p>
            <a:r>
              <a:rPr lang="es-ES" altLang="zh-CN" dirty="0"/>
              <a:t>x←y←30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781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还记得敏捷吗？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有一种敏捷叫直接写代码！</a:t>
            </a:r>
          </a:p>
        </p:txBody>
      </p:sp>
    </p:spTree>
    <p:extLst>
      <p:ext uri="{BB962C8B-B14F-4D97-AF65-F5344CB8AC3E}">
        <p14:creationId xmlns:p14="http://schemas.microsoft.com/office/powerpoint/2010/main" val="57706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lnSpc>
                <a:spcPct val="90000"/>
              </a:lnSpc>
            </a:pP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§5.1 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图示和文档</a:t>
            </a:r>
            <a:endParaRPr lang="en-US" altLang="zh-CN" b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§5.2 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概要设计与详细设计</a:t>
            </a:r>
            <a:endParaRPr lang="en-US" altLang="zh-CN" b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en-US" altLang="zh-CN" b="1" dirty="0">
                <a:solidFill>
                  <a:srgbClr val="FF0000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§</a:t>
            </a:r>
            <a:r>
              <a:rPr lang="en-US" altLang="zh-CN" b="1" dirty="0" smtClean="0">
                <a:solidFill>
                  <a:srgbClr val="FF0000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5.3 </a:t>
            </a:r>
            <a:r>
              <a:rPr lang="zh-CN" altLang="en-US" b="1" dirty="0">
                <a:solidFill>
                  <a:srgbClr val="FF0000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测试用例</a:t>
            </a:r>
            <a:r>
              <a:rPr lang="zh-CN" altLang="en-US" b="1" dirty="0" smtClean="0">
                <a:solidFill>
                  <a:srgbClr val="FF0000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设计</a:t>
            </a:r>
            <a:endParaRPr lang="en-US" altLang="zh-CN" b="1" dirty="0" smtClean="0">
              <a:solidFill>
                <a:srgbClr val="FF0000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§</a:t>
            </a:r>
            <a:r>
              <a:rPr lang="en-US" altLang="zh-CN" b="1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5.4 </a:t>
            </a:r>
            <a:r>
              <a:rPr lang="zh-CN" altLang="en-US" b="1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模块化</a:t>
            </a:r>
            <a:endParaRPr lang="en-US" altLang="zh-CN" b="1" dirty="0" smtClean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436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单元测试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9257" y="2708920"/>
            <a:ext cx="1320635" cy="25142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r="-443" b="-237"/>
          <a:stretch/>
        </p:blipFill>
        <p:spPr>
          <a:xfrm>
            <a:off x="3347864" y="2642420"/>
            <a:ext cx="2160240" cy="253905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176" y="2654803"/>
            <a:ext cx="1786168" cy="2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5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集成测试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127" y="2060848"/>
            <a:ext cx="6031746" cy="374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5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复杂的集成测试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492896"/>
            <a:ext cx="5442573" cy="352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8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Black Box</a:t>
            </a:r>
            <a:endParaRPr lang="zh-CN" altLang="en-US" dirty="0"/>
          </a:p>
        </p:txBody>
      </p:sp>
      <p:pic>
        <p:nvPicPr>
          <p:cNvPr id="16386" name="Picture 2" descr="https://timgsa.baidu.com/timg?image&amp;quality=80&amp;size=b9999_10000&amp;sec=1496463518479&amp;di=c6567df212783574c74026c9b5e60c4f&amp;imgtype=0&amp;src=http%3A%2F%2Farticle.fd.zol-img.com.cn%2Ft_s501x2000%2Fg5%2FM00%2F0D%2F08%2FChMkJljKKgCIGSN4AAZgU11KOwUAAayZALgpmUABmBr09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065" y="3010300"/>
            <a:ext cx="3550319" cy="236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E8AEF41F-5AC0-48A0-9A3D-FB08138A8E40}"/>
              </a:ext>
            </a:extLst>
          </p:cNvPr>
          <p:cNvGrpSpPr/>
          <p:nvPr/>
        </p:nvGrpSpPr>
        <p:grpSpPr>
          <a:xfrm>
            <a:off x="1207872" y="3692779"/>
            <a:ext cx="3116922" cy="942487"/>
            <a:chOff x="1177366" y="4134993"/>
            <a:chExt cx="3592528" cy="1007365"/>
          </a:xfrm>
        </p:grpSpPr>
        <p:sp>
          <p:nvSpPr>
            <p:cNvPr id="4" name="右箭头 3"/>
            <p:cNvSpPr/>
            <p:nvPr/>
          </p:nvSpPr>
          <p:spPr>
            <a:xfrm>
              <a:off x="1430610" y="4437486"/>
              <a:ext cx="504056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右箭头 13"/>
            <p:cNvSpPr/>
            <p:nvPr/>
          </p:nvSpPr>
          <p:spPr>
            <a:xfrm>
              <a:off x="3800362" y="4358349"/>
              <a:ext cx="504056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Group 16"/>
            <p:cNvGrpSpPr>
              <a:grpSpLocks/>
            </p:cNvGrpSpPr>
            <p:nvPr/>
          </p:nvGrpSpPr>
          <p:grpSpPr bwMode="auto">
            <a:xfrm>
              <a:off x="1177366" y="4134993"/>
              <a:ext cx="3592528" cy="1007365"/>
              <a:chOff x="-80" y="720"/>
              <a:chExt cx="3883" cy="900"/>
            </a:xfrm>
          </p:grpSpPr>
          <p:sp>
            <p:nvSpPr>
              <p:cNvPr id="7" name="AutoShape 7"/>
              <p:cNvSpPr>
                <a:spLocks noChangeArrowheads="1"/>
              </p:cNvSpPr>
              <p:nvPr/>
            </p:nvSpPr>
            <p:spPr bwMode="auto">
              <a:xfrm flipH="1">
                <a:off x="816" y="720"/>
                <a:ext cx="1824" cy="768"/>
              </a:xfrm>
              <a:prstGeom prst="cube">
                <a:avLst>
                  <a:gd name="adj" fmla="val 31986"/>
                </a:avLst>
              </a:prstGeom>
              <a:ln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w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w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endParaRPr lang="zh-CN" altLang="en-US" sz="2000"/>
              </a:p>
            </p:txBody>
          </p:sp>
          <p:sp>
            <p:nvSpPr>
              <p:cNvPr id="11" name="Text Box 11"/>
              <p:cNvSpPr txBox="1">
                <a:spLocks noChangeArrowheads="1"/>
              </p:cNvSpPr>
              <p:nvPr/>
            </p:nvSpPr>
            <p:spPr bwMode="auto">
              <a:xfrm>
                <a:off x="-80" y="1203"/>
                <a:ext cx="974" cy="4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7620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w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defTabSz="7620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defTabSz="762000">
                  <a:spcBef>
                    <a:spcPct val="20000"/>
                  </a:spcBef>
                  <a:buClr>
                    <a:schemeClr val="accent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defTabSz="7620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w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defTabSz="76200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r>
                  <a:rPr lang="en-US" altLang="zh-CN" sz="2333" b="1" dirty="0">
                    <a:solidFill>
                      <a:srgbClr val="0000FF"/>
                    </a:solidFill>
                  </a:rPr>
                  <a:t>Input</a:t>
                </a:r>
              </a:p>
            </p:txBody>
          </p:sp>
          <p:sp>
            <p:nvSpPr>
              <p:cNvPr id="12" name="Text Box 13"/>
              <p:cNvSpPr txBox="1">
                <a:spLocks noChangeArrowheads="1"/>
              </p:cNvSpPr>
              <p:nvPr/>
            </p:nvSpPr>
            <p:spPr bwMode="auto">
              <a:xfrm>
                <a:off x="2597" y="1217"/>
                <a:ext cx="1206" cy="4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7620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w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defTabSz="7620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defTabSz="762000">
                  <a:spcBef>
                    <a:spcPct val="20000"/>
                  </a:spcBef>
                  <a:buClr>
                    <a:schemeClr val="accent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defTabSz="7620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w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defTabSz="76200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r>
                  <a:rPr lang="en-US" altLang="zh-CN" sz="2333" b="1" dirty="0">
                    <a:solidFill>
                      <a:srgbClr val="0000FF"/>
                    </a:solidFill>
                  </a:rPr>
                  <a:t>Output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7547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3C20F98-FF06-42C7-9664-83294458A984}"/>
              </a:ext>
            </a:extLst>
          </p:cNvPr>
          <p:cNvGrpSpPr/>
          <p:nvPr/>
        </p:nvGrpSpPr>
        <p:grpSpPr>
          <a:xfrm>
            <a:off x="1403648" y="2696858"/>
            <a:ext cx="6946378" cy="2745211"/>
            <a:chOff x="1403648" y="2696858"/>
            <a:chExt cx="6946378" cy="2745211"/>
          </a:xfrm>
        </p:grpSpPr>
        <p:grpSp>
          <p:nvGrpSpPr>
            <p:cNvPr id="33" name="组合 32"/>
            <p:cNvGrpSpPr/>
            <p:nvPr/>
          </p:nvGrpSpPr>
          <p:grpSpPr>
            <a:xfrm>
              <a:off x="1403648" y="2708920"/>
              <a:ext cx="2977444" cy="2733149"/>
              <a:chOff x="939188" y="1782957"/>
              <a:chExt cx="2977444" cy="2733149"/>
            </a:xfrm>
          </p:grpSpPr>
          <p:sp>
            <p:nvSpPr>
              <p:cNvPr id="4" name="AutoShape 4"/>
              <p:cNvSpPr>
                <a:spLocks noChangeArrowheads="1"/>
              </p:cNvSpPr>
              <p:nvPr/>
            </p:nvSpPr>
            <p:spPr bwMode="auto">
              <a:xfrm>
                <a:off x="939188" y="1782957"/>
                <a:ext cx="2977444" cy="2733149"/>
              </a:xfrm>
              <a:prstGeom prst="cube">
                <a:avLst>
                  <a:gd name="adj" fmla="val 25000"/>
                </a:avLst>
              </a:prstGeom>
              <a:ln>
                <a:headEnd/>
                <a:tailEnd/>
              </a:ln>
              <a:extLst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w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w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endParaRPr lang="zh-CN" altLang="en-US" sz="2000"/>
              </a:p>
            </p:txBody>
          </p:sp>
          <p:grpSp>
            <p:nvGrpSpPr>
              <p:cNvPr id="5" name="Group 5"/>
              <p:cNvGrpSpPr>
                <a:grpSpLocks/>
              </p:cNvGrpSpPr>
              <p:nvPr/>
            </p:nvGrpSpPr>
            <p:grpSpPr bwMode="auto">
              <a:xfrm>
                <a:off x="1547664" y="2569468"/>
                <a:ext cx="1283692" cy="1800200"/>
                <a:chOff x="0" y="0"/>
                <a:chExt cx="1680" cy="2160"/>
              </a:xfrm>
            </p:grpSpPr>
            <p:grpSp>
              <p:nvGrpSpPr>
                <p:cNvPr id="6" name="Group 6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1536" cy="2160"/>
                  <a:chOff x="0" y="0"/>
                  <a:chExt cx="1536" cy="2160"/>
                </a:xfrm>
              </p:grpSpPr>
              <p:sp>
                <p:nvSpPr>
                  <p:cNvPr id="10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600" y="288"/>
                    <a:ext cx="384" cy="192"/>
                  </a:xfrm>
                  <a:prstGeom prst="rect">
                    <a:avLst/>
                  </a:prstGeom>
                  <a:ln>
                    <a:headEnd/>
                    <a:tailEnd/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anchor="ctr"/>
                  <a:lstStyle>
                    <a:lvl1pPr defTabSz="7620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w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defTabSz="7620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defTabSz="762000">
                      <a:spcBef>
                        <a:spcPct val="20000"/>
                      </a:spcBef>
                      <a:buClr>
                        <a:schemeClr val="accent2"/>
                      </a:buClr>
                      <a:buSzPct val="65000"/>
                      <a:buFont typeface="Wingdings" panose="05000000000000000000" pitchFamily="2" charset="2"/>
                      <a:buChar char="l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defTabSz="762000">
                      <a:spcBef>
                        <a:spcPct val="20000"/>
                      </a:spcBef>
                      <a:buClr>
                        <a:schemeClr val="accent2"/>
                      </a:buClr>
                      <a:buSzPct val="85000"/>
                      <a:buFont typeface="Wingdings" panose="05000000000000000000" pitchFamily="2" charset="2"/>
                      <a:buChar char="w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defTabSz="76200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defTabSz="7620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defTabSz="7620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defTabSz="7620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defTabSz="7620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Font typeface="Arial" panose="020B0604020202020204" pitchFamily="34" charset="0"/>
                      <a:buNone/>
                    </a:pPr>
                    <a:endParaRPr lang="en-CA" altLang="en-US" sz="1167"/>
                  </a:p>
                </p:txBody>
              </p:sp>
              <p:sp>
                <p:nvSpPr>
                  <p:cNvPr id="11" name="AutoShape 8"/>
                  <p:cNvSpPr>
                    <a:spLocks noChangeArrowheads="1"/>
                  </p:cNvSpPr>
                  <p:nvPr/>
                </p:nvSpPr>
                <p:spPr bwMode="auto">
                  <a:xfrm>
                    <a:off x="696" y="0"/>
                    <a:ext cx="192" cy="192"/>
                  </a:xfrm>
                  <a:prstGeom prst="flowChartConnector">
                    <a:avLst/>
                  </a:prstGeom>
                  <a:ln>
                    <a:headEnd/>
                    <a:tailEnd/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w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65000"/>
                      <a:buFont typeface="Wingdings" panose="05000000000000000000" pitchFamily="2" charset="2"/>
                      <a:buChar char="l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85000"/>
                      <a:buFont typeface="Wingdings" panose="05000000000000000000" pitchFamily="2" charset="2"/>
                      <a:buChar char="w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 typeface="Arial" panose="020B0604020202020204" pitchFamily="34" charset="0"/>
                      <a:buNone/>
                    </a:pPr>
                    <a:endParaRPr lang="zh-CN" altLang="en-US" sz="2000"/>
                  </a:p>
                </p:txBody>
              </p:sp>
              <p:sp>
                <p:nvSpPr>
                  <p:cNvPr id="12" name="AutoShape 9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576"/>
                    <a:ext cx="432" cy="240"/>
                  </a:xfrm>
                  <a:prstGeom prst="flowChartDecision">
                    <a:avLst/>
                  </a:prstGeom>
                  <a:ln>
                    <a:headEnd/>
                    <a:tailEnd/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w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65000"/>
                      <a:buFont typeface="Wingdings" panose="05000000000000000000" pitchFamily="2" charset="2"/>
                      <a:buChar char="l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85000"/>
                      <a:buFont typeface="Wingdings" panose="05000000000000000000" pitchFamily="2" charset="2"/>
                      <a:buChar char="w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 typeface="Arial" panose="020B0604020202020204" pitchFamily="34" charset="0"/>
                      <a:buNone/>
                    </a:pPr>
                    <a:endParaRPr lang="zh-CN" altLang="en-US" sz="2000"/>
                  </a:p>
                </p:txBody>
              </p:sp>
              <p:sp>
                <p:nvSpPr>
                  <p:cNvPr id="13" name="AutoShape 10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1632"/>
                    <a:ext cx="432" cy="240"/>
                  </a:xfrm>
                  <a:prstGeom prst="flowChartDecision">
                    <a:avLst/>
                  </a:prstGeom>
                  <a:ln>
                    <a:headEnd/>
                    <a:tailEnd/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w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65000"/>
                      <a:buFont typeface="Wingdings" panose="05000000000000000000" pitchFamily="2" charset="2"/>
                      <a:buChar char="l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85000"/>
                      <a:buFont typeface="Wingdings" panose="05000000000000000000" pitchFamily="2" charset="2"/>
                      <a:buChar char="w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 typeface="Arial" panose="020B0604020202020204" pitchFamily="34" charset="0"/>
                      <a:buNone/>
                    </a:pPr>
                    <a:endParaRPr lang="zh-CN" altLang="en-US" sz="2000"/>
                  </a:p>
                </p:txBody>
              </p:sp>
              <p:sp>
                <p:nvSpPr>
                  <p:cNvPr id="14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600" y="1344"/>
                    <a:ext cx="384" cy="192"/>
                  </a:xfrm>
                  <a:prstGeom prst="rect">
                    <a:avLst/>
                  </a:prstGeom>
                  <a:ln>
                    <a:headEnd/>
                    <a:tailEnd/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anchor="ctr"/>
                  <a:lstStyle>
                    <a:lvl1pPr defTabSz="7620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w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defTabSz="7620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defTabSz="762000">
                      <a:spcBef>
                        <a:spcPct val="20000"/>
                      </a:spcBef>
                      <a:buClr>
                        <a:schemeClr val="accent2"/>
                      </a:buClr>
                      <a:buSzPct val="65000"/>
                      <a:buFont typeface="Wingdings" panose="05000000000000000000" pitchFamily="2" charset="2"/>
                      <a:buChar char="l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defTabSz="762000">
                      <a:spcBef>
                        <a:spcPct val="20000"/>
                      </a:spcBef>
                      <a:buClr>
                        <a:schemeClr val="accent2"/>
                      </a:buClr>
                      <a:buSzPct val="85000"/>
                      <a:buFont typeface="Wingdings" panose="05000000000000000000" pitchFamily="2" charset="2"/>
                      <a:buChar char="w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defTabSz="76200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defTabSz="7620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defTabSz="7620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defTabSz="7620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defTabSz="7620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Font typeface="Arial" panose="020B0604020202020204" pitchFamily="34" charset="0"/>
                      <a:buNone/>
                    </a:pPr>
                    <a:endParaRPr lang="en-CA" altLang="en-US" sz="1167"/>
                  </a:p>
                </p:txBody>
              </p:sp>
              <p:sp>
                <p:nvSpPr>
                  <p:cNvPr id="15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0" y="960"/>
                    <a:ext cx="384" cy="192"/>
                  </a:xfrm>
                  <a:prstGeom prst="rect">
                    <a:avLst/>
                  </a:prstGeom>
                  <a:ln>
                    <a:headEnd/>
                    <a:tailEnd/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anchor="ctr"/>
                  <a:lstStyle>
                    <a:lvl1pPr defTabSz="7620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w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defTabSz="7620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defTabSz="762000">
                      <a:spcBef>
                        <a:spcPct val="20000"/>
                      </a:spcBef>
                      <a:buClr>
                        <a:schemeClr val="accent2"/>
                      </a:buClr>
                      <a:buSzPct val="65000"/>
                      <a:buFont typeface="Wingdings" panose="05000000000000000000" pitchFamily="2" charset="2"/>
                      <a:buChar char="l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defTabSz="762000">
                      <a:spcBef>
                        <a:spcPct val="20000"/>
                      </a:spcBef>
                      <a:buClr>
                        <a:schemeClr val="accent2"/>
                      </a:buClr>
                      <a:buSzPct val="85000"/>
                      <a:buFont typeface="Wingdings" panose="05000000000000000000" pitchFamily="2" charset="2"/>
                      <a:buChar char="w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defTabSz="76200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defTabSz="7620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defTabSz="7620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defTabSz="7620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defTabSz="7620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Font typeface="Arial" panose="020B0604020202020204" pitchFamily="34" charset="0"/>
                      <a:buNone/>
                    </a:pPr>
                    <a:endParaRPr lang="en-CA" altLang="en-US" sz="1167"/>
                  </a:p>
                </p:txBody>
              </p:sp>
              <p:sp>
                <p:nvSpPr>
                  <p:cNvPr id="16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1152" y="960"/>
                    <a:ext cx="384" cy="192"/>
                  </a:xfrm>
                  <a:prstGeom prst="rect">
                    <a:avLst/>
                  </a:prstGeom>
                  <a:ln>
                    <a:headEnd/>
                    <a:tailEnd/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anchor="ctr"/>
                  <a:lstStyle>
                    <a:lvl1pPr defTabSz="7620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w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defTabSz="7620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defTabSz="762000">
                      <a:spcBef>
                        <a:spcPct val="20000"/>
                      </a:spcBef>
                      <a:buClr>
                        <a:schemeClr val="accent2"/>
                      </a:buClr>
                      <a:buSzPct val="65000"/>
                      <a:buFont typeface="Wingdings" panose="05000000000000000000" pitchFamily="2" charset="2"/>
                      <a:buChar char="l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defTabSz="762000">
                      <a:spcBef>
                        <a:spcPct val="20000"/>
                      </a:spcBef>
                      <a:buClr>
                        <a:schemeClr val="accent2"/>
                      </a:buClr>
                      <a:buSzPct val="85000"/>
                      <a:buFont typeface="Wingdings" panose="05000000000000000000" pitchFamily="2" charset="2"/>
                      <a:buChar char="w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defTabSz="76200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defTabSz="7620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defTabSz="7620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defTabSz="7620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defTabSz="7620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Font typeface="Arial" panose="020B0604020202020204" pitchFamily="34" charset="0"/>
                      <a:buNone/>
                    </a:pPr>
                    <a:endParaRPr lang="en-CA" altLang="en-US" sz="1167"/>
                  </a:p>
                </p:txBody>
              </p:sp>
              <p:sp>
                <p:nvSpPr>
                  <p:cNvPr id="17" name="AutoShape 14"/>
                  <p:cNvSpPr>
                    <a:spLocks noChangeArrowheads="1"/>
                  </p:cNvSpPr>
                  <p:nvPr/>
                </p:nvSpPr>
                <p:spPr bwMode="auto">
                  <a:xfrm>
                    <a:off x="696" y="1968"/>
                    <a:ext cx="192" cy="192"/>
                  </a:xfrm>
                  <a:prstGeom prst="flowChartConnector">
                    <a:avLst/>
                  </a:prstGeom>
                  <a:ln>
                    <a:headEnd/>
                    <a:tailEnd/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w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65000"/>
                      <a:buFont typeface="Wingdings" panose="05000000000000000000" pitchFamily="2" charset="2"/>
                      <a:buChar char="l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85000"/>
                      <a:buFont typeface="Wingdings" panose="05000000000000000000" pitchFamily="2" charset="2"/>
                      <a:buChar char="w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 typeface="Arial" panose="020B0604020202020204" pitchFamily="34" charset="0"/>
                      <a:buNone/>
                    </a:pPr>
                    <a:endParaRPr lang="zh-CN" altLang="en-US" sz="2000"/>
                  </a:p>
                </p:txBody>
              </p:sp>
              <p:sp>
                <p:nvSpPr>
                  <p:cNvPr id="18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792" y="192"/>
                    <a:ext cx="0" cy="96"/>
                  </a:xfrm>
                  <a:prstGeom prst="line">
                    <a:avLst/>
                  </a:prstGeom>
                  <a:ln>
                    <a:headEnd/>
                    <a:tailEnd/>
                  </a:ln>
                  <a:extLst/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" name="Line 16"/>
                  <p:cNvSpPr>
                    <a:spLocks noChangeShapeType="1"/>
                  </p:cNvSpPr>
                  <p:nvPr/>
                </p:nvSpPr>
                <p:spPr bwMode="auto">
                  <a:xfrm>
                    <a:off x="792" y="480"/>
                    <a:ext cx="0" cy="96"/>
                  </a:xfrm>
                  <a:prstGeom prst="line">
                    <a:avLst/>
                  </a:prstGeom>
                  <a:ln>
                    <a:headEnd/>
                    <a:tailEnd/>
                  </a:ln>
                  <a:extLst/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" name="Line 17"/>
                  <p:cNvSpPr>
                    <a:spLocks noChangeShapeType="1"/>
                  </p:cNvSpPr>
                  <p:nvPr/>
                </p:nvSpPr>
                <p:spPr bwMode="auto">
                  <a:xfrm>
                    <a:off x="792" y="1536"/>
                    <a:ext cx="0" cy="96"/>
                  </a:xfrm>
                  <a:prstGeom prst="line">
                    <a:avLst/>
                  </a:prstGeom>
                  <a:ln>
                    <a:headEnd/>
                    <a:tailEnd/>
                  </a:ln>
                  <a:extLst/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792" y="1872"/>
                    <a:ext cx="0" cy="96"/>
                  </a:xfrm>
                  <a:prstGeom prst="line">
                    <a:avLst/>
                  </a:prstGeom>
                  <a:ln>
                    <a:headEnd/>
                    <a:tailEnd/>
                  </a:ln>
                  <a:extLst/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22" name="Group 19"/>
                  <p:cNvGrpSpPr>
                    <a:grpSpLocks/>
                  </p:cNvGrpSpPr>
                  <p:nvPr/>
                </p:nvGrpSpPr>
                <p:grpSpPr bwMode="auto">
                  <a:xfrm>
                    <a:off x="192" y="816"/>
                    <a:ext cx="1200" cy="144"/>
                    <a:chOff x="0" y="0"/>
                    <a:chExt cx="1200" cy="144"/>
                  </a:xfrm>
                </p:grpSpPr>
                <p:sp>
                  <p:nvSpPr>
                    <p:cNvPr id="28" name="Line 2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0" y="48"/>
                      <a:ext cx="1200" cy="0"/>
                    </a:xfrm>
                    <a:prstGeom prst="line">
                      <a:avLst/>
                    </a:prstGeom>
                    <a:ln>
                      <a:headEnd/>
                      <a:tailEnd/>
                    </a:ln>
                    <a:extLst/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9" name="Line 2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76" y="0"/>
                      <a:ext cx="0" cy="48"/>
                    </a:xfrm>
                    <a:prstGeom prst="line">
                      <a:avLst/>
                    </a:prstGeom>
                    <a:ln>
                      <a:headEnd/>
                      <a:tailEnd/>
                    </a:ln>
                    <a:extLst/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0" name="Line 2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0" y="48"/>
                      <a:ext cx="0" cy="96"/>
                    </a:xfrm>
                    <a:prstGeom prst="line">
                      <a:avLst/>
                    </a:prstGeom>
                    <a:ln>
                      <a:headEnd/>
                      <a:tailEnd/>
                    </a:ln>
                    <a:extLst/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1" name="Line 2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200" y="48"/>
                      <a:ext cx="0" cy="96"/>
                    </a:xfrm>
                    <a:prstGeom prst="line">
                      <a:avLst/>
                    </a:prstGeom>
                    <a:ln>
                      <a:headEnd/>
                      <a:tailEnd/>
                    </a:ln>
                    <a:extLst/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23" name="Group 24"/>
                  <p:cNvGrpSpPr>
                    <a:grpSpLocks/>
                  </p:cNvGrpSpPr>
                  <p:nvPr/>
                </p:nvGrpSpPr>
                <p:grpSpPr bwMode="auto">
                  <a:xfrm flipV="1">
                    <a:off x="192" y="1152"/>
                    <a:ext cx="1200" cy="192"/>
                    <a:chOff x="0" y="0"/>
                    <a:chExt cx="1200" cy="144"/>
                  </a:xfrm>
                </p:grpSpPr>
                <p:sp>
                  <p:nvSpPr>
                    <p:cNvPr id="24" name="Line 2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0" y="48"/>
                      <a:ext cx="1200" cy="0"/>
                    </a:xfrm>
                    <a:prstGeom prst="line">
                      <a:avLst/>
                    </a:prstGeom>
                    <a:ln>
                      <a:headEnd/>
                      <a:tailEnd/>
                    </a:ln>
                    <a:extLst/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5" name="Line 2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76" y="0"/>
                      <a:ext cx="0" cy="48"/>
                    </a:xfrm>
                    <a:prstGeom prst="line">
                      <a:avLst/>
                    </a:prstGeom>
                    <a:ln>
                      <a:headEnd/>
                      <a:tailEnd/>
                    </a:ln>
                    <a:extLst/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6" name="Line 2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0" y="48"/>
                      <a:ext cx="0" cy="96"/>
                    </a:xfrm>
                    <a:prstGeom prst="line">
                      <a:avLst/>
                    </a:prstGeom>
                    <a:ln>
                      <a:headEnd/>
                      <a:tailEnd/>
                    </a:ln>
                    <a:extLst/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7" name="Line 2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200" y="48"/>
                      <a:ext cx="0" cy="96"/>
                    </a:xfrm>
                    <a:prstGeom prst="line">
                      <a:avLst/>
                    </a:prstGeom>
                    <a:ln>
                      <a:headEnd/>
                      <a:tailEnd/>
                    </a:ln>
                    <a:extLst/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sp>
              <p:nvSpPr>
                <p:cNvPr id="7" name="Line 29"/>
                <p:cNvSpPr>
                  <a:spLocks noChangeShapeType="1"/>
                </p:cNvSpPr>
                <p:nvPr/>
              </p:nvSpPr>
              <p:spPr bwMode="auto">
                <a:xfrm>
                  <a:off x="816" y="240"/>
                  <a:ext cx="864" cy="0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" name="Line 30"/>
                <p:cNvSpPr>
                  <a:spLocks noChangeShapeType="1"/>
                </p:cNvSpPr>
                <p:nvPr/>
              </p:nvSpPr>
              <p:spPr bwMode="auto">
                <a:xfrm>
                  <a:off x="1680" y="240"/>
                  <a:ext cx="0" cy="1680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" name="Line 31"/>
                <p:cNvSpPr>
                  <a:spLocks noChangeShapeType="1"/>
                </p:cNvSpPr>
                <p:nvPr/>
              </p:nvSpPr>
              <p:spPr bwMode="auto">
                <a:xfrm flipH="1">
                  <a:off x="816" y="1920"/>
                  <a:ext cx="864" cy="0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32" name="矩形 31"/>
            <p:cNvSpPr/>
            <p:nvPr/>
          </p:nvSpPr>
          <p:spPr>
            <a:xfrm>
              <a:off x="4552877" y="2696858"/>
              <a:ext cx="3797149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rgbClr val="FF0000"/>
                  </a:solidFill>
                </a:rPr>
                <a:t>int fac(int n)</a:t>
              </a:r>
            </a:p>
            <a:p>
              <a:r>
                <a:rPr lang="zh-CN" altLang="en-US" sz="2000" b="1" dirty="0">
                  <a:solidFill>
                    <a:srgbClr val="FF0000"/>
                  </a:solidFill>
                </a:rPr>
                <a:t>{</a:t>
              </a:r>
            </a:p>
            <a:p>
              <a:r>
                <a:rPr lang="zh-CN" altLang="en-US" sz="2000" b="1" dirty="0">
                  <a:solidFill>
                    <a:srgbClr val="FF0000"/>
                  </a:solidFill>
                </a:rPr>
                <a:t>	if </a:t>
              </a:r>
              <a:r>
                <a:rPr lang="zh-CN" altLang="en-US" sz="2000" b="1" dirty="0" smtClean="0">
                  <a:solidFill>
                    <a:srgbClr val="FF0000"/>
                  </a:solidFill>
                </a:rPr>
                <a:t>(</a:t>
              </a:r>
              <a:r>
                <a:rPr lang="en-US" altLang="zh-CN" sz="2000" b="1" dirty="0" smtClean="0">
                  <a:solidFill>
                    <a:srgbClr val="FF0000"/>
                  </a:solidFill>
                </a:rPr>
                <a:t>n</a:t>
              </a:r>
              <a:r>
                <a:rPr lang="zh-CN" altLang="en-US" sz="2000" b="1" dirty="0" smtClean="0">
                  <a:solidFill>
                    <a:srgbClr val="FF0000"/>
                  </a:solidFill>
                </a:rPr>
                <a:t> </a:t>
              </a:r>
              <a:r>
                <a:rPr lang="zh-CN" altLang="en-US" sz="2000" b="1" dirty="0">
                  <a:solidFill>
                    <a:srgbClr val="FF0000"/>
                  </a:solidFill>
                </a:rPr>
                <a:t>== </a:t>
              </a:r>
              <a:r>
                <a:rPr lang="en-US" altLang="zh-CN" sz="2000" b="1" dirty="0" smtClean="0">
                  <a:solidFill>
                    <a:srgbClr val="FF0000"/>
                  </a:solidFill>
                </a:rPr>
                <a:t>1</a:t>
              </a:r>
              <a:r>
                <a:rPr lang="zh-CN" altLang="en-US" sz="2000" b="1" dirty="0" smtClean="0">
                  <a:solidFill>
                    <a:srgbClr val="FF0000"/>
                  </a:solidFill>
                </a:rPr>
                <a:t>)  </a:t>
              </a:r>
              <a:r>
                <a:rPr lang="zh-CN" altLang="en-US" sz="2000" b="1" dirty="0">
                  <a:solidFill>
                    <a:srgbClr val="FF0000"/>
                  </a:solidFill>
                </a:rPr>
                <a:t>return 1;</a:t>
              </a:r>
            </a:p>
            <a:p>
              <a:endParaRPr lang="zh-CN" altLang="en-US" sz="2000" b="1" dirty="0">
                <a:solidFill>
                  <a:srgbClr val="FF0000"/>
                </a:solidFill>
              </a:endParaRPr>
            </a:p>
            <a:p>
              <a:r>
                <a:rPr lang="zh-CN" altLang="en-US" sz="2000" b="1" dirty="0">
                  <a:solidFill>
                    <a:srgbClr val="FF0000"/>
                  </a:solidFill>
                </a:rPr>
                <a:t>	return  n * fac(n - 1);</a:t>
              </a:r>
            </a:p>
            <a:p>
              <a:r>
                <a:rPr lang="zh-CN" altLang="en-US" sz="2000" b="1" dirty="0">
                  <a:solidFill>
                    <a:srgbClr val="FF0000"/>
                  </a:solidFill>
                </a:rPr>
                <a:t>}</a:t>
              </a:r>
            </a:p>
          </p:txBody>
        </p:sp>
      </p:grpSp>
      <p:sp>
        <p:nvSpPr>
          <p:cNvPr id="34" name="标题 1"/>
          <p:cNvSpPr>
            <a:spLocks noGrp="1"/>
          </p:cNvSpPr>
          <p:nvPr>
            <p:ph type="title"/>
          </p:nvPr>
        </p:nvSpPr>
        <p:spPr>
          <a:xfrm>
            <a:off x="457200" y="800100"/>
            <a:ext cx="8229600" cy="952500"/>
          </a:xfrm>
        </p:spPr>
        <p:txBody>
          <a:bodyPr/>
          <a:lstStyle/>
          <a:p>
            <a:r>
              <a:rPr lang="en-US" altLang="zh-CN" dirty="0"/>
              <a:t>White Box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488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lnSpc>
                <a:spcPct val="90000"/>
              </a:lnSpc>
            </a:pP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§5.1 </a:t>
            </a:r>
            <a:r>
              <a:rPr lang="zh-CN" altLang="en-US" b="1" dirty="0" smtClean="0">
                <a:solidFill>
                  <a:srgbClr val="FF0000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图示和文档</a:t>
            </a:r>
            <a:endParaRPr lang="en-US" altLang="zh-CN" b="1" dirty="0">
              <a:solidFill>
                <a:srgbClr val="FF0000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en-US" altLang="zh-CN" b="1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§5.2 </a:t>
            </a:r>
            <a:r>
              <a:rPr lang="zh-CN" altLang="en-US" b="1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概要设计与详细设计</a:t>
            </a:r>
            <a:endParaRPr lang="en-US" altLang="zh-CN" b="1" dirty="0" smtClean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§</a:t>
            </a:r>
            <a:r>
              <a:rPr lang="en-US" altLang="zh-CN" b="1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5.3 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测试用例</a:t>
            </a:r>
            <a:r>
              <a:rPr lang="zh-CN" altLang="en-US" b="1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设计</a:t>
            </a:r>
            <a:endParaRPr lang="en-US" altLang="zh-CN" b="1" dirty="0" smtClean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§</a:t>
            </a:r>
            <a:r>
              <a:rPr lang="en-US" altLang="zh-CN" b="1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5.4 </a:t>
            </a:r>
            <a:r>
              <a:rPr lang="zh-CN" altLang="en-US" b="1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模块化</a:t>
            </a:r>
            <a:endParaRPr lang="en-US" altLang="zh-CN" b="1" dirty="0" smtClean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732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覆盖性测试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87926" y="2543415"/>
            <a:ext cx="2952328" cy="2952328"/>
          </a:xfrm>
        </p:spPr>
        <p:txBody>
          <a:bodyPr/>
          <a:lstStyle/>
          <a:p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age = 1</a:t>
            </a:r>
          </a:p>
          <a:p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age = 2?</a:t>
            </a:r>
          </a:p>
          <a:p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age = 13</a:t>
            </a:r>
          </a:p>
          <a:p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age = 14?</a:t>
            </a:r>
          </a:p>
          <a:p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age = 16 ?</a:t>
            </a:r>
            <a:endParaRPr lang="zh-CN" altLang="en-US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547664" y="2543415"/>
            <a:ext cx="302433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howold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6A3E3E"/>
                </a:solidFill>
                <a:latin typeface="Consolas" panose="020B0609020204030204" pitchFamily="49" charset="0"/>
              </a:rPr>
              <a:t>age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    if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6A3E3E"/>
                </a:solidFill>
                <a:latin typeface="Consolas" panose="020B0609020204030204" pitchFamily="49" charset="0"/>
              </a:rPr>
              <a:t>age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&lt; 2)</a:t>
            </a:r>
          </a:p>
          <a:p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       return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2A00FF"/>
                </a:solidFill>
                <a:latin typeface="Consolas" panose="020B0609020204030204" pitchFamily="49" charset="0"/>
              </a:rPr>
              <a:t>"Baby"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    if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6A3E3E"/>
                </a:solidFill>
                <a:latin typeface="Consolas" panose="020B0609020204030204" pitchFamily="49" charset="0"/>
              </a:rPr>
              <a:t>age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&lt; 14)</a:t>
            </a:r>
          </a:p>
          <a:p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       return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2A00FF"/>
                </a:solidFill>
                <a:latin typeface="Consolas" panose="020B0609020204030204" pitchFamily="49" charset="0"/>
              </a:rPr>
              <a:t>"Child"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    if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6A3E3E"/>
                </a:solidFill>
                <a:latin typeface="Consolas" panose="020B0609020204030204" pitchFamily="49" charset="0"/>
              </a:rPr>
              <a:t>age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&gt; 18)</a:t>
            </a:r>
          </a:p>
          <a:p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       return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2A00FF"/>
                </a:solidFill>
                <a:latin typeface="Consolas" panose="020B0609020204030204" pitchFamily="49" charset="0"/>
              </a:rPr>
              <a:t>"Adult"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    else</a:t>
            </a:r>
          </a:p>
          <a:p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       return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476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边界值检测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48064" y="2625008"/>
            <a:ext cx="2376264" cy="2808312"/>
          </a:xfrm>
        </p:spPr>
        <p:txBody>
          <a:bodyPr/>
          <a:lstStyle/>
          <a:p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n=0;</a:t>
            </a:r>
          </a:p>
          <a:p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n = 32767 ?</a:t>
            </a:r>
          </a:p>
          <a:p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n = 16384 ?</a:t>
            </a:r>
          </a:p>
          <a:p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n = -16384;</a:t>
            </a:r>
          </a:p>
          <a:p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n = -16385;</a:t>
            </a:r>
            <a:endParaRPr lang="zh-CN" altLang="en-US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19672" y="2821613"/>
            <a:ext cx="3600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short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doubleme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short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6A3E3E"/>
                </a:solidFill>
                <a:latin typeface="Consolas" panose="020B0609020204030204" pitchFamily="49" charset="0"/>
              </a:rPr>
              <a:t>n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   return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short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)(</a:t>
            </a:r>
            <a:r>
              <a:rPr lang="en-US" altLang="zh-CN" b="1" dirty="0">
                <a:solidFill>
                  <a:srgbClr val="6A3E3E"/>
                </a:solidFill>
                <a:latin typeface="Consolas" panose="020B0609020204030204" pitchFamily="49" charset="0"/>
              </a:rPr>
              <a:t>n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* 2);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183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请测试一个盛水</a:t>
            </a:r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的</a:t>
            </a:r>
            <a:r>
              <a:rPr lang="zh-CN" altLang="en-US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水杯</a:t>
            </a:r>
            <a:endParaRPr lang="en-US" altLang="zh-CN" dirty="0" smtClean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zh-CN" altLang="en-US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请测试一款计算器</a:t>
            </a:r>
            <a:endParaRPr lang="zh-CN" altLang="en-US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479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lnSpc>
                <a:spcPct val="90000"/>
              </a:lnSpc>
            </a:pP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§5.1 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图示和文档</a:t>
            </a:r>
            <a:endParaRPr lang="en-US" altLang="zh-CN" b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§5.2 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概要设计与详细设计</a:t>
            </a:r>
            <a:endParaRPr lang="en-US" altLang="zh-CN" b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§5.3 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测试用例设计</a:t>
            </a:r>
            <a:endParaRPr lang="en-US" altLang="zh-CN" b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en-US" altLang="zh-CN" b="1" dirty="0">
                <a:solidFill>
                  <a:srgbClr val="FF0000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§</a:t>
            </a:r>
            <a:r>
              <a:rPr lang="en-US" altLang="zh-CN" b="1" dirty="0" smtClean="0">
                <a:solidFill>
                  <a:srgbClr val="FF0000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5.4 </a:t>
            </a:r>
            <a:r>
              <a:rPr lang="zh-CN" altLang="en-US" b="1" dirty="0" smtClean="0">
                <a:solidFill>
                  <a:srgbClr val="FF0000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模块化</a:t>
            </a:r>
            <a:endParaRPr lang="en-US" altLang="zh-CN" b="1" dirty="0" smtClean="0">
              <a:solidFill>
                <a:srgbClr val="FF0000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196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模块化思维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3138" y="2375962"/>
            <a:ext cx="6799262" cy="3771900"/>
          </a:xfrm>
        </p:spPr>
        <p:txBody>
          <a:bodyPr/>
          <a:lstStyle/>
          <a:p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整体化思维 </a:t>
            </a:r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VS </a:t>
            </a:r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模块化思维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E4D041E-374A-4343-A411-38080575ECAA}"/>
              </a:ext>
            </a:extLst>
          </p:cNvPr>
          <p:cNvGrpSpPr/>
          <p:nvPr/>
        </p:nvGrpSpPr>
        <p:grpSpPr>
          <a:xfrm>
            <a:off x="1386946" y="3150151"/>
            <a:ext cx="6785454" cy="2223522"/>
            <a:chOff x="1151190" y="3150609"/>
            <a:chExt cx="6785454" cy="222352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67944" y="3150609"/>
              <a:ext cx="3868700" cy="2222607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1190" y="3151524"/>
              <a:ext cx="2916754" cy="22226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055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模块化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640" y="2461268"/>
            <a:ext cx="2232248" cy="265400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902" y="2454362"/>
            <a:ext cx="3067996" cy="2667822"/>
          </a:xfrm>
          <a:prstGeom prst="rect">
            <a:avLst/>
          </a:prstGeom>
        </p:spPr>
      </p:pic>
      <p:sp>
        <p:nvSpPr>
          <p:cNvPr id="6" name="左大括号 5"/>
          <p:cNvSpPr/>
          <p:nvPr/>
        </p:nvSpPr>
        <p:spPr>
          <a:xfrm>
            <a:off x="3970514" y="2816165"/>
            <a:ext cx="360040" cy="1944216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45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模块化</a:t>
            </a:r>
          </a:p>
        </p:txBody>
      </p:sp>
      <p:pic>
        <p:nvPicPr>
          <p:cNvPr id="1026" name="Picture 2" descr="https://gss0.baidu.com/-4o3dSag_xI4khGko9WTAnF6hhy/zhidao/wh%3D600%2C800/sign=83786d588982b9013df8cb3543bd854f/71cf3bc79f3df8dc9d84c9eece11728b471028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609429"/>
            <a:ext cx="5040560" cy="333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04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软件模块化方法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函数（过程）</a:t>
            </a:r>
            <a:endParaRPr lang="en-US" altLang="zh-CN" sz="3200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zh-CN" altLang="en-US" sz="3200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面向对象的封装</a:t>
            </a:r>
            <a:endParaRPr lang="en-US" altLang="zh-CN" sz="3200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zh-CN" altLang="en-US" sz="3200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源码包</a:t>
            </a:r>
            <a:endParaRPr lang="en-US" altLang="zh-CN" sz="3200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zh-CN" altLang="en-US" sz="3200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静态库、动态库</a:t>
            </a:r>
            <a:endParaRPr lang="en-US" altLang="zh-CN" sz="3200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zh-CN" altLang="en-US" sz="3200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组件</a:t>
            </a:r>
            <a:endParaRPr lang="en-US" altLang="zh-CN" sz="3200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548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-180528" y="260648"/>
            <a:ext cx="4032448" cy="1303337"/>
          </a:xfrm>
        </p:spPr>
        <p:txBody>
          <a:bodyPr/>
          <a:lstStyle/>
          <a:p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未经处理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1" y="1196752"/>
            <a:ext cx="6552728" cy="524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20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75" y="1792726"/>
            <a:ext cx="4015244" cy="368382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27584" y="578653"/>
            <a:ext cx="6799263" cy="1243013"/>
          </a:xfrm>
        </p:spPr>
        <p:txBody>
          <a:bodyPr/>
          <a:lstStyle/>
          <a:p>
            <a:pPr algn="l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函数封装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632" y="278663"/>
            <a:ext cx="4028927" cy="20820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763" y="2482400"/>
            <a:ext cx="3996796" cy="201145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9252" y="4615534"/>
            <a:ext cx="4015244" cy="1722036"/>
          </a:xfrm>
          <a:prstGeom prst="rect">
            <a:avLst/>
          </a:prstGeom>
        </p:spPr>
      </p:pic>
      <p:cxnSp>
        <p:nvCxnSpPr>
          <p:cNvPr id="10" name="曲线连接符 9"/>
          <p:cNvCxnSpPr>
            <a:cxnSpLocks/>
          </p:cNvCxnSpPr>
          <p:nvPr/>
        </p:nvCxnSpPr>
        <p:spPr>
          <a:xfrm flipV="1">
            <a:off x="3995936" y="1992511"/>
            <a:ext cx="1656183" cy="1390217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曲线连接符 11"/>
          <p:cNvCxnSpPr>
            <a:cxnSpLocks/>
          </p:cNvCxnSpPr>
          <p:nvPr/>
        </p:nvCxnSpPr>
        <p:spPr>
          <a:xfrm flipV="1">
            <a:off x="4339768" y="3837813"/>
            <a:ext cx="1207929" cy="275423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曲线连接符 13"/>
          <p:cNvCxnSpPr>
            <a:cxnSpLocks/>
          </p:cNvCxnSpPr>
          <p:nvPr/>
        </p:nvCxnSpPr>
        <p:spPr>
          <a:xfrm>
            <a:off x="2627784" y="4797152"/>
            <a:ext cx="2919912" cy="87896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704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B90B21-2878-451B-AF43-A40AAE39A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设计的实现方法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BCF580-4250-4593-938D-93FF9317B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形成标准文档</a:t>
            </a:r>
            <a:endParaRPr lang="en-US" altLang="zh-CN" sz="2800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zh-CN" altLang="en-US" sz="2800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必要的</a:t>
            </a:r>
            <a:r>
              <a:rPr lang="zh-CN" altLang="en-US" sz="2800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图示说明</a:t>
            </a:r>
            <a:endParaRPr lang="zh-CN" altLang="en-US" sz="2800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979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7063"/>
            <a:ext cx="5067300" cy="1303337"/>
          </a:xfrm>
        </p:spPr>
        <p:txBody>
          <a:bodyPr/>
          <a:lstStyle/>
          <a:p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多态设计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762" y="2399068"/>
            <a:ext cx="4197318" cy="38610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1124744"/>
            <a:ext cx="3560203" cy="115375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154" y="3353059"/>
            <a:ext cx="2554453" cy="12940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200" y="4614192"/>
            <a:ext cx="2345438" cy="1294008"/>
          </a:xfrm>
          <a:prstGeom prst="rect">
            <a:avLst/>
          </a:prstGeom>
        </p:spPr>
      </p:pic>
      <p:cxnSp>
        <p:nvCxnSpPr>
          <p:cNvPr id="11" name="曲线连接符 10"/>
          <p:cNvCxnSpPr>
            <a:cxnSpLocks/>
            <a:stCxn id="4" idx="0"/>
            <a:endCxn id="5" idx="1"/>
          </p:cNvCxnSpPr>
          <p:nvPr/>
        </p:nvCxnSpPr>
        <p:spPr>
          <a:xfrm rot="5400000" flipH="1" flipV="1">
            <a:off x="3503503" y="1042540"/>
            <a:ext cx="697446" cy="2015611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曲线连接符 12"/>
          <p:cNvCxnSpPr>
            <a:cxnSpLocks/>
            <a:stCxn id="6" idx="0"/>
            <a:endCxn id="5" idx="2"/>
          </p:cNvCxnSpPr>
          <p:nvPr/>
        </p:nvCxnSpPr>
        <p:spPr>
          <a:xfrm rot="5400000" flipH="1" flipV="1">
            <a:off x="5612978" y="2325904"/>
            <a:ext cx="1074559" cy="979753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曲线连接符 14"/>
          <p:cNvCxnSpPr>
            <a:cxnSpLocks/>
            <a:stCxn id="7" idx="0"/>
            <a:endCxn id="5" idx="2"/>
          </p:cNvCxnSpPr>
          <p:nvPr/>
        </p:nvCxnSpPr>
        <p:spPr>
          <a:xfrm rot="16200000" flipV="1">
            <a:off x="5924681" y="2993953"/>
            <a:ext cx="2335692" cy="904785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61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6B955D9-005A-428C-8CA4-0EF4096A476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8650" y="2996952"/>
            <a:ext cx="7886700" cy="993775"/>
          </a:xfrm>
        </p:spPr>
        <p:txBody>
          <a:bodyPr/>
          <a:lstStyle/>
          <a:p>
            <a:pPr algn="ctr"/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Q&amp;A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31847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识图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BD06F3A-EA11-49FF-9AD1-5B243D4E73C8}"/>
              </a:ext>
            </a:extLst>
          </p:cNvPr>
          <p:cNvSpPr txBox="1">
            <a:spLocks/>
          </p:cNvSpPr>
          <p:nvPr/>
        </p:nvSpPr>
        <p:spPr>
          <a:xfrm>
            <a:off x="1400377" y="2564904"/>
            <a:ext cx="6592752" cy="311225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0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最简单的沟通方式</a:t>
            </a:r>
            <a:endParaRPr lang="en-US" altLang="zh-CN" sz="30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zh-CN" altLang="en-US" sz="30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可以跨语言，会受到文化的影响</a:t>
            </a:r>
            <a:endParaRPr lang="en-US" altLang="zh-CN" sz="30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zh-CN" altLang="en-US" sz="30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儿童也能正确认理解</a:t>
            </a:r>
            <a:endParaRPr lang="en-US" altLang="zh-CN" sz="30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zh-CN" altLang="en-US" sz="30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机器现在也在学习识图</a:t>
            </a:r>
            <a:endParaRPr lang="en-US" altLang="zh-CN" sz="30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94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请区分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75656" y="2550580"/>
            <a:ext cx="4680520" cy="2390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000" b="1" i="1" dirty="0"/>
              <a:t>Image</a:t>
            </a:r>
          </a:p>
          <a:p>
            <a:pPr marL="0" indent="0">
              <a:buNone/>
            </a:pPr>
            <a:r>
              <a:rPr lang="en-US" altLang="zh-CN" sz="3000" b="1" i="1" dirty="0"/>
              <a:t>Photo</a:t>
            </a:r>
          </a:p>
          <a:p>
            <a:pPr marL="0" indent="0">
              <a:buNone/>
            </a:pPr>
            <a:r>
              <a:rPr lang="en-US" altLang="zh-CN" sz="3000" b="1" i="1" dirty="0"/>
              <a:t>Picture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202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27584" y="479424"/>
            <a:ext cx="6799262" cy="1303337"/>
          </a:xfrm>
        </p:spPr>
        <p:txBody>
          <a:bodyPr/>
          <a:lstStyle/>
          <a:p>
            <a:pPr algn="l"/>
            <a:r>
              <a:rPr lang="en-US" altLang="zh-CN" b="1" i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Photo</a:t>
            </a:r>
            <a:endParaRPr lang="zh-CN" altLang="en-US" b="1" i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483768" y="1628800"/>
            <a:ext cx="4608512" cy="4608512"/>
            <a:chOff x="2797874" y="1209240"/>
            <a:chExt cx="4500504" cy="4641032"/>
          </a:xfrm>
        </p:grpSpPr>
        <p:pic>
          <p:nvPicPr>
            <p:cNvPr id="2050" name="Picture 2" descr="https://timgsa.baidu.com/timg?image&amp;quality=80&amp;size=b9999_10000&amp;sec=1493551122594&amp;di=c29ed9436ad965ca5ffcd59083fc0be1&amp;imgtype=0&amp;src=http%3A%2F%2Fpic.dbw.cn%2F0%2F07%2F90%2F61%2F7906166_808296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874" y="1209240"/>
              <a:ext cx="4500504" cy="2357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97874" y="3573016"/>
              <a:ext cx="4500504" cy="2277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109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环保">
  <a:themeElements>
    <a:clrScheme name="环保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环保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环保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2081</TotalTime>
  <Words>980</Words>
  <Application>Microsoft Office PowerPoint</Application>
  <PresentationFormat>全屏显示(4:3)</PresentationFormat>
  <Paragraphs>305</Paragraphs>
  <Slides>61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75" baseType="lpstr">
      <vt:lpstr>Adobe 黑体 Std R</vt:lpstr>
      <vt:lpstr>Adobe 楷体 Std R</vt:lpstr>
      <vt:lpstr>方正舒体</vt:lpstr>
      <vt:lpstr>华文楷体</vt:lpstr>
      <vt:lpstr>华文新魏</vt:lpstr>
      <vt:lpstr>宋体</vt:lpstr>
      <vt:lpstr>Arial</vt:lpstr>
      <vt:lpstr>Calibri</vt:lpstr>
      <vt:lpstr>Consolas</vt:lpstr>
      <vt:lpstr>Garamond</vt:lpstr>
      <vt:lpstr>Tahoma</vt:lpstr>
      <vt:lpstr>Times New Roman</vt:lpstr>
      <vt:lpstr>环保</vt:lpstr>
      <vt:lpstr>Visio</vt:lpstr>
      <vt:lpstr>Ch5 软件的设计及模块化思维</vt:lpstr>
      <vt:lpstr>PowerPoint 演示文稿</vt:lpstr>
      <vt:lpstr>〇、前情回顾</vt:lpstr>
      <vt:lpstr>PowerPoint 演示文稿</vt:lpstr>
      <vt:lpstr>目录</vt:lpstr>
      <vt:lpstr>设计的实现方法</vt:lpstr>
      <vt:lpstr>识图</vt:lpstr>
      <vt:lpstr>请区分</vt:lpstr>
      <vt:lpstr>Photo</vt:lpstr>
      <vt:lpstr>Picture：Painting &amp; Drawing</vt:lpstr>
      <vt:lpstr>also Image</vt:lpstr>
      <vt:lpstr>图片</vt:lpstr>
      <vt:lpstr>简单关系</vt:lpstr>
      <vt:lpstr>请区分</vt:lpstr>
      <vt:lpstr>Graph &amp; Chart</vt:lpstr>
      <vt:lpstr>Chart，图表</vt:lpstr>
      <vt:lpstr>Diagram</vt:lpstr>
      <vt:lpstr>Diagram，图示</vt:lpstr>
      <vt:lpstr>Figure &amp; illustration</vt:lpstr>
      <vt:lpstr>特别说明</vt:lpstr>
      <vt:lpstr>设计文档规范</vt:lpstr>
      <vt:lpstr>目录</vt:lpstr>
      <vt:lpstr>概要设计</vt:lpstr>
      <vt:lpstr>Architecture Overview</vt:lpstr>
      <vt:lpstr>Game Server Architecture</vt:lpstr>
      <vt:lpstr>详细设计</vt:lpstr>
      <vt:lpstr>经典流程图</vt:lpstr>
      <vt:lpstr>流程图</vt:lpstr>
      <vt:lpstr>流程图</vt:lpstr>
      <vt:lpstr>PowerPoint 演示文稿</vt:lpstr>
      <vt:lpstr>顺序结构（Sequence） </vt:lpstr>
      <vt:lpstr>选择结构（Selection） </vt:lpstr>
      <vt:lpstr>选择结构（Selection） </vt:lpstr>
      <vt:lpstr>重复Iteration</vt:lpstr>
      <vt:lpstr>时序图</vt:lpstr>
      <vt:lpstr>时序图</vt:lpstr>
      <vt:lpstr>帧（frame）</vt:lpstr>
      <vt:lpstr>条件帧</vt:lpstr>
      <vt:lpstr>互斥帧</vt:lpstr>
      <vt:lpstr>伪代码Pseudocode</vt:lpstr>
      <vt:lpstr>减少文字书写</vt:lpstr>
      <vt:lpstr>好像和写代码差不多</vt:lpstr>
      <vt:lpstr>还记得敏捷吗？</vt:lpstr>
      <vt:lpstr>目录</vt:lpstr>
      <vt:lpstr>单元测试</vt:lpstr>
      <vt:lpstr>集成测试</vt:lpstr>
      <vt:lpstr>复杂的集成测试</vt:lpstr>
      <vt:lpstr>Black Box</vt:lpstr>
      <vt:lpstr>White Box</vt:lpstr>
      <vt:lpstr>覆盖性测试</vt:lpstr>
      <vt:lpstr>边界值检测</vt:lpstr>
      <vt:lpstr>实践</vt:lpstr>
      <vt:lpstr>目录</vt:lpstr>
      <vt:lpstr>模块化思维 </vt:lpstr>
      <vt:lpstr>模块化</vt:lpstr>
      <vt:lpstr>模块化</vt:lpstr>
      <vt:lpstr>软件模块化方法 </vt:lpstr>
      <vt:lpstr>未经处理</vt:lpstr>
      <vt:lpstr>函数封装</vt:lpstr>
      <vt:lpstr>多态设计</vt:lpstr>
      <vt:lpstr>Q&amp;A</vt:lpstr>
    </vt:vector>
  </TitlesOfParts>
  <Company>***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《循环结构》说课稿</dc:title>
  <dc:creator>*</dc:creator>
  <cp:lastModifiedBy>hzs</cp:lastModifiedBy>
  <cp:revision>661</cp:revision>
  <dcterms:created xsi:type="dcterms:W3CDTF">2008-12-24T03:46:18Z</dcterms:created>
  <dcterms:modified xsi:type="dcterms:W3CDTF">2020-04-02T14:48:20Z</dcterms:modified>
</cp:coreProperties>
</file>